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65" r:id="rId2"/>
    <p:sldId id="294" r:id="rId3"/>
    <p:sldId id="618" r:id="rId4"/>
    <p:sldId id="301" r:id="rId5"/>
    <p:sldId id="303" r:id="rId6"/>
    <p:sldId id="350" r:id="rId7"/>
    <p:sldId id="351" r:id="rId8"/>
    <p:sldId id="353" r:id="rId9"/>
    <p:sldId id="697" r:id="rId10"/>
    <p:sldId id="269" r:id="rId11"/>
    <p:sldId id="700" r:id="rId12"/>
    <p:sldId id="702" r:id="rId13"/>
    <p:sldId id="705" r:id="rId14"/>
    <p:sldId id="283" r:id="rId15"/>
    <p:sldId id="273" r:id="rId16"/>
    <p:sldId id="337" r:id="rId17"/>
    <p:sldId id="655" r:id="rId18"/>
    <p:sldId id="338" r:id="rId19"/>
    <p:sldId id="331" r:id="rId20"/>
    <p:sldId id="274" r:id="rId21"/>
    <p:sldId id="358" r:id="rId22"/>
    <p:sldId id="359" r:id="rId23"/>
    <p:sldId id="360" r:id="rId24"/>
    <p:sldId id="361" r:id="rId25"/>
    <p:sldId id="362" r:id="rId26"/>
    <p:sldId id="363" r:id="rId27"/>
    <p:sldId id="345" r:id="rId28"/>
    <p:sldId id="364" r:id="rId29"/>
    <p:sldId id="677" r:id="rId30"/>
    <p:sldId id="656" r:id="rId31"/>
    <p:sldId id="347" r:id="rId32"/>
    <p:sldId id="292" r:id="rId33"/>
    <p:sldId id="366" r:id="rId34"/>
    <p:sldId id="685" r:id="rId35"/>
    <p:sldId id="310" r:id="rId36"/>
  </p:sldIdLst>
  <p:sldSz cx="12192000" cy="6858000"/>
  <p:notesSz cx="7010400" cy="92964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naauw, Roxanne" initials="SR" lastIdx="5" clrIdx="0">
    <p:extLst>
      <p:ext uri="{19B8F6BF-5375-455C-9EA6-DF929625EA0E}">
        <p15:presenceInfo xmlns:p15="http://schemas.microsoft.com/office/powerpoint/2012/main" userId="S-1-5-21-2101533902-423532799-1776743176-4703" providerId="AD"/>
      </p:ext>
    </p:extLst>
  </p:cmAuthor>
  <p:cmAuthor id="2" name="Korzen, Claire" initials="KC" lastIdx="5" clrIdx="1">
    <p:extLst>
      <p:ext uri="{19B8F6BF-5375-455C-9EA6-DF929625EA0E}">
        <p15:presenceInfo xmlns:p15="http://schemas.microsoft.com/office/powerpoint/2012/main" userId="S-1-5-21-2101533902-423532799-1776743176-21537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E2B70-F61E-4854-904C-F46ADB47EC0C}" v="12" dt="2019-03-19T18:21:43.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37" autoAdjust="0"/>
    <p:restoredTop sz="67277" autoAdjust="0"/>
  </p:normalViewPr>
  <p:slideViewPr>
    <p:cSldViewPr snapToGrid="0">
      <p:cViewPr varScale="1">
        <p:scale>
          <a:sx n="68" d="100"/>
          <a:sy n="68" d="100"/>
        </p:scale>
        <p:origin x="1616" y="48"/>
      </p:cViewPr>
      <p:guideLst/>
    </p:cSldViewPr>
  </p:slideViewPr>
  <p:notesTextViewPr>
    <p:cViewPr>
      <p:scale>
        <a:sx n="3" d="2"/>
        <a:sy n="3" d="2"/>
      </p:scale>
      <p:origin x="0" y="0"/>
    </p:cViewPr>
  </p:notesTextViewPr>
  <p:sorterViewPr>
    <p:cViewPr>
      <p:scale>
        <a:sx n="100" d="100"/>
        <a:sy n="100" d="100"/>
      </p:scale>
      <p:origin x="0" y="-13890"/>
    </p:cViewPr>
  </p:sorterViewPr>
  <p:notesViewPr>
    <p:cSldViewPr snapToGrid="0">
      <p:cViewPr varScale="1">
        <p:scale>
          <a:sx n="67" d="100"/>
          <a:sy n="67" d="100"/>
        </p:scale>
        <p:origin x="279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RTPNFIL02\ARDProgram\6-ARD%20Program%20Assessment\ARD%20PA%20ES_TablesFigures_08112015.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spc="0" baseline="0">
                <a:solidFill>
                  <a:schemeClr val="tx1">
                    <a:lumMod val="65000"/>
                    <a:lumOff val="35000"/>
                  </a:schemeClr>
                </a:solidFill>
                <a:latin typeface="+mn-lt"/>
                <a:ea typeface="+mn-ea"/>
                <a:cs typeface="+mn-cs"/>
              </a:defRPr>
            </a:pPr>
            <a:r>
              <a:rPr lang="en-US" sz="2200" b="0" i="0" baseline="0" dirty="0">
                <a:effectLst/>
              </a:rPr>
              <a:t>Number of homicides by </a:t>
            </a:r>
            <a:r>
              <a:rPr lang="en-US" sz="2200" b="0" i="0" u="none" strike="noStrike" baseline="0" dirty="0">
                <a:effectLst/>
              </a:rPr>
              <a:t>law enforcement </a:t>
            </a:r>
            <a:r>
              <a:rPr lang="en-US" sz="2200" b="0" i="0" baseline="0" dirty="0">
                <a:effectLst/>
              </a:rPr>
              <a:t>reported to the ARD program and estimated coverage, 2003–2009 and 2011</a:t>
            </a:r>
            <a:endParaRPr lang="en-US" sz="2200" dirty="0">
              <a:effectLst/>
            </a:endParaRPr>
          </a:p>
        </c:rich>
      </c:tx>
      <c:overlay val="0"/>
      <c:spPr>
        <a:noFill/>
        <a:ln>
          <a:noFill/>
        </a:ln>
        <a:effectLst/>
      </c:spPr>
      <c:txPr>
        <a:bodyPr rot="0" spcFirstLastPara="1" vertOverflow="ellipsis" vert="horz" wrap="square" anchor="ctr" anchorCtr="1"/>
        <a:lstStyle/>
        <a:p>
          <a:pPr>
            <a:defRPr sz="2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497082434982104"/>
          <c:y val="0.26002756849638398"/>
          <c:w val="0.71292406900025673"/>
          <c:h val="0.62029783306286879"/>
        </c:manualLayout>
      </c:layout>
      <c:barChart>
        <c:barDir val="col"/>
        <c:grouping val="clustered"/>
        <c:varyColors val="0"/>
        <c:ser>
          <c:idx val="3"/>
          <c:order val="3"/>
          <c:tx>
            <c:strRef>
              <c:f>ardpa_es_f02!$G$4</c:f>
              <c:strCache>
                <c:ptCount val="1"/>
                <c:pt idx="0">
                  <c:v>Estimated number of law enforcement homicides</c:v>
                </c:pt>
              </c:strCache>
            </c:strRef>
          </c:tx>
          <c:spPr>
            <a:solidFill>
              <a:schemeClr val="bg1">
                <a:lumMod val="85000"/>
              </a:schemeClr>
            </a:solidFill>
            <a:ln>
              <a:solidFill>
                <a:schemeClr val="accent1">
                  <a:lumMod val="40000"/>
                  <a:lumOff val="60000"/>
                  <a:alpha val="49000"/>
                </a:schemeClr>
              </a:solidFill>
              <a:prstDash val="solid"/>
            </a:ln>
            <a:effectLst/>
          </c:spPr>
          <c:invertIfNegative val="0"/>
          <c:errBars>
            <c:errBarType val="both"/>
            <c:errValType val="cust"/>
            <c:noEndCap val="0"/>
            <c:plus>
              <c:numRef>
                <c:f>ardpa_es_f02!$H$5:$H$13</c:f>
                <c:numCache>
                  <c:formatCode>General</c:formatCode>
                  <c:ptCount val="9"/>
                  <c:pt idx="0">
                    <c:v>121.49099999999999</c:v>
                  </c:pt>
                  <c:pt idx="1">
                    <c:v>131.21000000000004</c:v>
                  </c:pt>
                  <c:pt idx="2">
                    <c:v>141.69599999999991</c:v>
                  </c:pt>
                  <c:pt idx="3">
                    <c:v>100.49899999999991</c:v>
                  </c:pt>
                  <c:pt idx="4">
                    <c:v>79.02800000000002</c:v>
                  </c:pt>
                  <c:pt idx="5">
                    <c:v>117.03399999999999</c:v>
                  </c:pt>
                  <c:pt idx="6">
                    <c:v>63.447999999999979</c:v>
                  </c:pt>
                  <c:pt idx="8">
                    <c:v>59.601999999999975</c:v>
                  </c:pt>
                </c:numCache>
              </c:numRef>
            </c:plus>
            <c:minus>
              <c:numRef>
                <c:f>ardpa_es_f02!$F$5:$F$13</c:f>
                <c:numCache>
                  <c:formatCode>General</c:formatCode>
                  <c:ptCount val="9"/>
                  <c:pt idx="0">
                    <c:v>95.70900000000006</c:v>
                  </c:pt>
                  <c:pt idx="1">
                    <c:v>100.88999999999999</c:v>
                  </c:pt>
                  <c:pt idx="2">
                    <c:v>109.80399999999997</c:v>
                  </c:pt>
                  <c:pt idx="3">
                    <c:v>83.00100000000009</c:v>
                  </c:pt>
                  <c:pt idx="4">
                    <c:v>66.771999999999935</c:v>
                  </c:pt>
                  <c:pt idx="5">
                    <c:v>94.666000000000054</c:v>
                  </c:pt>
                  <c:pt idx="6">
                    <c:v>55.652000000000044</c:v>
                  </c:pt>
                  <c:pt idx="8">
                    <c:v>53.298000000000002</c:v>
                  </c:pt>
                </c:numCache>
              </c:numRef>
            </c:minus>
            <c:spPr>
              <a:noFill/>
              <a:ln w="9525" cap="flat" cmpd="sng" algn="ctr">
                <a:solidFill>
                  <a:schemeClr val="tx1">
                    <a:lumMod val="65000"/>
                    <a:lumOff val="35000"/>
                  </a:schemeClr>
                </a:solidFill>
                <a:round/>
              </a:ln>
              <a:effectLst/>
            </c:spPr>
          </c:errBars>
          <c:val>
            <c:numRef>
              <c:f>ardpa_es_f02!$G$5:$G$13</c:f>
              <c:numCache>
                <c:formatCode>General</c:formatCode>
                <c:ptCount val="9"/>
                <c:pt idx="0">
                  <c:v>901.00900000000001</c:v>
                </c:pt>
                <c:pt idx="1">
                  <c:v>874.29</c:v>
                </c:pt>
                <c:pt idx="2">
                  <c:v>977.904</c:v>
                </c:pt>
                <c:pt idx="3">
                  <c:v>951.30100000000004</c:v>
                </c:pt>
                <c:pt idx="4">
                  <c:v>900.47199999999998</c:v>
                </c:pt>
                <c:pt idx="5">
                  <c:v>989.96600000000001</c:v>
                </c:pt>
                <c:pt idx="6">
                  <c:v>902.15200000000004</c:v>
                </c:pt>
                <c:pt idx="8">
                  <c:v>998.39800000000002</c:v>
                </c:pt>
              </c:numCache>
            </c:numRef>
          </c:val>
          <c:extLst>
            <c:ext xmlns:c16="http://schemas.microsoft.com/office/drawing/2014/chart" uri="{C3380CC4-5D6E-409C-BE32-E72D297353CC}">
              <c16:uniqueId val="{00000000-4211-41F4-8791-DE40C4FDAB3B}"/>
            </c:ext>
          </c:extLst>
        </c:ser>
        <c:dLbls>
          <c:showLegendKey val="0"/>
          <c:showVal val="0"/>
          <c:showCatName val="0"/>
          <c:showSerName val="0"/>
          <c:showPercent val="0"/>
          <c:showBubbleSize val="0"/>
        </c:dLbls>
        <c:gapWidth val="27"/>
        <c:axId val="306014008"/>
        <c:axId val="306014400"/>
      </c:barChart>
      <c:barChart>
        <c:barDir val="col"/>
        <c:grouping val="clustered"/>
        <c:varyColors val="0"/>
        <c:dLbls>
          <c:showLegendKey val="0"/>
          <c:showVal val="0"/>
          <c:showCatName val="0"/>
          <c:showSerName val="0"/>
          <c:showPercent val="0"/>
          <c:showBubbleSize val="0"/>
        </c:dLbls>
        <c:gapWidth val="20"/>
        <c:axId val="301276616"/>
        <c:axId val="301278184"/>
        <c:extLst>
          <c:ext xmlns:c15="http://schemas.microsoft.com/office/drawing/2012/chart" uri="{02D57815-91ED-43cb-92C2-25804820EDAC}">
            <c15:filteredBarSeries>
              <c15:ser>
                <c:idx val="0"/>
                <c:order val="2"/>
                <c:tx>
                  <c:v>Coverage</c:v>
                </c:tx>
                <c:spPr>
                  <a:solidFill>
                    <a:schemeClr val="accent1">
                      <a:lumMod val="40000"/>
                      <a:lumOff val="60000"/>
                    </a:schemeClr>
                  </a:solidFill>
                  <a:ln>
                    <a:noFill/>
                  </a:ln>
                  <a:effectLst/>
                </c:spPr>
                <c:invertIfNegative val="0"/>
                <c:val>
                  <c:numRef>
                    <c:extLst>
                      <c:ext uri="{02D57815-91ED-43cb-92C2-25804820EDAC}">
                        <c15:formulaRef>
                          <c15:sqref>ardpa_es_f02!$D$5:$D$13</c15:sqref>
                        </c15:formulaRef>
                      </c:ext>
                    </c:extLst>
                    <c:numCache>
                      <c:formatCode>0%</c:formatCode>
                      <c:ptCount val="9"/>
                      <c:pt idx="0">
                        <c:v>0.41839999999999999</c:v>
                      </c:pt>
                      <c:pt idx="1">
                        <c:v>0.4289</c:v>
                      </c:pt>
                      <c:pt idx="2">
                        <c:v>0.38550000000000001</c:v>
                      </c:pt>
                      <c:pt idx="3">
                        <c:v>0.46989999999999998</c:v>
                      </c:pt>
                      <c:pt idx="4">
                        <c:v>0.50509999999999999</c:v>
                      </c:pt>
                      <c:pt idx="5">
                        <c:v>0.40810000000000002</c:v>
                      </c:pt>
                      <c:pt idx="6">
                        <c:v>0.54979999999999996</c:v>
                      </c:pt>
                      <c:pt idx="8">
                        <c:v>0.69010000000000005</c:v>
                      </c:pt>
                    </c:numCache>
                  </c:numRef>
                </c:val>
                <c:extLst>
                  <c:ext xmlns:c16="http://schemas.microsoft.com/office/drawing/2014/chart" uri="{C3380CC4-5D6E-409C-BE32-E72D297353CC}">
                    <c16:uniqueId val="{00000003-4211-41F4-8791-DE40C4FDAB3B}"/>
                  </c:ext>
                </c:extLst>
              </c15:ser>
            </c15:filteredBarSeries>
          </c:ext>
        </c:extLst>
      </c:barChart>
      <c:lineChart>
        <c:grouping val="standard"/>
        <c:varyColors val="0"/>
        <c:ser>
          <c:idx val="1"/>
          <c:order val="0"/>
          <c:tx>
            <c:strRef>
              <c:f>ardpa_es_f02!$B$4</c:f>
              <c:strCache>
                <c:ptCount val="1"/>
                <c:pt idx="0">
                  <c:v>Number of law enforcement homicides reported to ARD</c:v>
                </c:pt>
              </c:strCache>
            </c:strRef>
          </c:tx>
          <c:spPr>
            <a:ln w="38100" cap="rnd">
              <a:solidFill>
                <a:schemeClr val="accent1"/>
              </a:solidFill>
              <a:round/>
            </a:ln>
            <a:effectLst/>
          </c:spPr>
          <c:marker>
            <c:symbol val="circle"/>
            <c:size val="6"/>
            <c:spPr>
              <a:solidFill>
                <a:schemeClr val="tx2"/>
              </a:solidFill>
              <a:ln w="9525">
                <a:solidFill>
                  <a:schemeClr val="tx2"/>
                </a:solidFill>
              </a:ln>
              <a:effectLst/>
            </c:spPr>
          </c:marker>
          <c:cat>
            <c:numRef>
              <c:f>ardpa_es_f02!$A$5:$A$13</c:f>
              <c:numCache>
                <c:formatCode>General</c:formatCode>
                <c:ptCount val="9"/>
                <c:pt idx="0">
                  <c:v>2003</c:v>
                </c:pt>
                <c:pt idx="1">
                  <c:v>2004</c:v>
                </c:pt>
                <c:pt idx="2">
                  <c:v>2005</c:v>
                </c:pt>
                <c:pt idx="3">
                  <c:v>2006</c:v>
                </c:pt>
                <c:pt idx="4">
                  <c:v>2007</c:v>
                </c:pt>
                <c:pt idx="5">
                  <c:v>2008</c:v>
                </c:pt>
                <c:pt idx="6">
                  <c:v>2009</c:v>
                </c:pt>
                <c:pt idx="7">
                  <c:v>2010</c:v>
                </c:pt>
                <c:pt idx="8">
                  <c:v>2011</c:v>
                </c:pt>
              </c:numCache>
            </c:numRef>
          </c:cat>
          <c:val>
            <c:numRef>
              <c:f>ardpa_es_f02!$B$5:$B$13</c:f>
              <c:numCache>
                <c:formatCode>General</c:formatCode>
                <c:ptCount val="9"/>
                <c:pt idx="0">
                  <c:v>377</c:v>
                </c:pt>
                <c:pt idx="1">
                  <c:v>375</c:v>
                </c:pt>
                <c:pt idx="2">
                  <c:v>377</c:v>
                </c:pt>
                <c:pt idx="3">
                  <c:v>447</c:v>
                </c:pt>
                <c:pt idx="4">
                  <c:v>455</c:v>
                </c:pt>
                <c:pt idx="5">
                  <c:v>404</c:v>
                </c:pt>
                <c:pt idx="6">
                  <c:v>496</c:v>
                </c:pt>
                <c:pt idx="8">
                  <c:v>689</c:v>
                </c:pt>
              </c:numCache>
            </c:numRef>
          </c:val>
          <c:smooth val="0"/>
          <c:extLst>
            <c:ext xmlns:c16="http://schemas.microsoft.com/office/drawing/2014/chart" uri="{C3380CC4-5D6E-409C-BE32-E72D297353CC}">
              <c16:uniqueId val="{00000001-4211-41F4-8791-DE40C4FDAB3B}"/>
            </c:ext>
          </c:extLst>
        </c:ser>
        <c:dLbls>
          <c:showLegendKey val="0"/>
          <c:showVal val="0"/>
          <c:showCatName val="0"/>
          <c:showSerName val="0"/>
          <c:showPercent val="0"/>
          <c:showBubbleSize val="0"/>
        </c:dLbls>
        <c:marker val="1"/>
        <c:smooth val="0"/>
        <c:axId val="306014008"/>
        <c:axId val="306014400"/>
        <c:extLst>
          <c:ext xmlns:c15="http://schemas.microsoft.com/office/drawing/2012/chart" uri="{02D57815-91ED-43cb-92C2-25804820EDAC}">
            <c15:filteredLineSeries>
              <c15:ser>
                <c:idx val="2"/>
                <c:order val="1"/>
                <c:spPr>
                  <a:ln w="28575" cap="rnd">
                    <a:solidFill>
                      <a:schemeClr val="accent2"/>
                    </a:solidFill>
                    <a:prstDash val="dash"/>
                    <a:round/>
                  </a:ln>
                  <a:effectLst/>
                </c:spPr>
                <c:marker>
                  <c:symbol val="none"/>
                </c:marker>
                <c:cat>
                  <c:numRef>
                    <c:extLst>
                      <c:ext uri="{02D57815-91ED-43cb-92C2-25804820EDAC}">
                        <c15:formulaRef>
                          <c15:sqref>ardpa_es_f02!$A$5:$A$13</c15:sqref>
                        </c15:formulaRef>
                      </c:ext>
                    </c:extLst>
                    <c:numCache>
                      <c:formatCode>General</c:formatCode>
                      <c:ptCount val="9"/>
                      <c:pt idx="0">
                        <c:v>2003</c:v>
                      </c:pt>
                      <c:pt idx="1">
                        <c:v>2004</c:v>
                      </c:pt>
                      <c:pt idx="2">
                        <c:v>2005</c:v>
                      </c:pt>
                      <c:pt idx="3">
                        <c:v>2006</c:v>
                      </c:pt>
                      <c:pt idx="4">
                        <c:v>2007</c:v>
                      </c:pt>
                      <c:pt idx="5">
                        <c:v>2008</c:v>
                      </c:pt>
                      <c:pt idx="6">
                        <c:v>2009</c:v>
                      </c:pt>
                      <c:pt idx="7">
                        <c:v>2010</c:v>
                      </c:pt>
                      <c:pt idx="8">
                        <c:v>2011</c:v>
                      </c:pt>
                    </c:numCache>
                  </c:numRef>
                </c:cat>
                <c:val>
                  <c:numRef>
                    <c:extLst>
                      <c:ext uri="{02D57815-91ED-43cb-92C2-25804820EDAC}">
                        <c15:formulaRef>
                          <c15:sqref>ardpa_es_f02!$C$5:$C$13</c15:sqref>
                        </c15:formulaRef>
                      </c:ext>
                    </c:extLst>
                    <c:numCache>
                      <c:formatCode>General</c:formatCode>
                      <c:ptCount val="9"/>
                      <c:pt idx="6">
                        <c:v>496</c:v>
                      </c:pt>
                      <c:pt idx="7">
                        <c:v>592.5</c:v>
                      </c:pt>
                      <c:pt idx="8">
                        <c:v>689</c:v>
                      </c:pt>
                    </c:numCache>
                  </c:numRef>
                </c:val>
                <c:smooth val="0"/>
                <c:extLst>
                  <c:ext xmlns:c16="http://schemas.microsoft.com/office/drawing/2014/chart" uri="{C3380CC4-5D6E-409C-BE32-E72D297353CC}">
                    <c16:uniqueId val="{00000002-4211-41F4-8791-DE40C4FDAB3B}"/>
                  </c:ext>
                </c:extLst>
              </c15:ser>
            </c15:filteredLineSeries>
          </c:ext>
        </c:extLst>
      </c:lineChart>
      <c:catAx>
        <c:axId val="30601400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Year</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6014400"/>
        <c:crosses val="autoZero"/>
        <c:auto val="1"/>
        <c:lblAlgn val="ctr"/>
        <c:lblOffset val="100"/>
        <c:noMultiLvlLbl val="0"/>
      </c:catAx>
      <c:valAx>
        <c:axId val="306014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Number of law enforcement homicides</a:t>
                </a:r>
              </a:p>
            </c:rich>
          </c:tx>
          <c:layout>
            <c:manualLayout>
              <c:xMode val="edge"/>
              <c:yMode val="edge"/>
              <c:x val="3.4422681539807522E-2"/>
              <c:y val="0.2290119216214118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6014008"/>
        <c:crosses val="autoZero"/>
        <c:crossBetween val="between"/>
      </c:valAx>
      <c:valAx>
        <c:axId val="301278184"/>
        <c:scaling>
          <c:orientation val="minMax"/>
        </c:scaling>
        <c:delete val="1"/>
        <c:axPos val="r"/>
        <c:numFmt formatCode="General" sourceLinked="1"/>
        <c:majorTickMark val="out"/>
        <c:minorTickMark val="none"/>
        <c:tickLblPos val="nextTo"/>
        <c:crossAx val="301276616"/>
        <c:crosses val="max"/>
        <c:crossBetween val="between"/>
      </c:valAx>
      <c:catAx>
        <c:axId val="301276616"/>
        <c:scaling>
          <c:orientation val="minMax"/>
        </c:scaling>
        <c:delete val="1"/>
        <c:axPos val="b"/>
        <c:numFmt formatCode="General" sourceLinked="1"/>
        <c:majorTickMark val="out"/>
        <c:minorTickMark val="none"/>
        <c:tickLblPos val="nextTo"/>
        <c:crossAx val="301278184"/>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cdr:x>
      <cdr:y>0.51988</cdr:y>
    </cdr:from>
    <cdr:to>
      <cdr:x>0.85833</cdr:x>
      <cdr:y>0.61834</cdr:y>
    </cdr:to>
    <cdr:cxnSp macro="">
      <cdr:nvCxnSpPr>
        <cdr:cNvPr id="3" name="Straight Connector 2">
          <a:extLst xmlns:a="http://schemas.openxmlformats.org/drawingml/2006/main">
            <a:ext uri="{FF2B5EF4-FFF2-40B4-BE49-F238E27FC236}">
              <a16:creationId xmlns:a16="http://schemas.microsoft.com/office/drawing/2014/main" id="{9EF861AC-ADBE-4245-9CB5-98DABDBC4FB3}"/>
            </a:ext>
          </a:extLst>
        </cdr:cNvPr>
        <cdr:cNvCxnSpPr/>
      </cdr:nvCxnSpPr>
      <cdr:spPr bwMode="auto">
        <a:xfrm xmlns:a="http://schemas.openxmlformats.org/drawingml/2006/main" flipV="1">
          <a:off x="6400800" y="2816353"/>
          <a:ext cx="1447800" cy="533400"/>
        </a:xfrm>
        <a:prstGeom xmlns:a="http://schemas.openxmlformats.org/drawingml/2006/main" prst="line">
          <a:avLst/>
        </a:prstGeom>
        <a:ln xmlns:a="http://schemas.openxmlformats.org/drawingml/2006/main" w="31750">
          <a:headEnd type="none" w="med" len="med"/>
          <a:tailEnd type="non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E00B301-808B-45BE-899E-D8B37632A685}" type="datetimeFigureOut">
              <a:rPr lang="en-US" smtClean="0"/>
              <a:t>4/5/2019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9DEAFAE-9008-4ACA-8325-21B37FD4818E}" type="slidenum">
              <a:rPr lang="en-US" smtClean="0"/>
              <a:t>‹#›</a:t>
            </a:fld>
            <a:endParaRPr lang="en-US" dirty="0"/>
          </a:p>
        </p:txBody>
      </p:sp>
    </p:spTree>
    <p:extLst>
      <p:ext uri="{BB962C8B-B14F-4D97-AF65-F5344CB8AC3E}">
        <p14:creationId xmlns:p14="http://schemas.microsoft.com/office/powerpoint/2010/main" val="2356942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theguardian.com/us-news/2015/oct/05/justice-department-trials-system-count-killings-us-law-enforcement-the-counte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theguardian.com/us-news/2015/dec/13/justice-department-database-police-killings-counted-statistic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fivethirtyeight.com/features/the-best-and-worst-data-stories-of-2016/" TargetMode="External"/><Relationship Id="rId5" Type="http://schemas.openxmlformats.org/officeDocument/2006/relationships/hyperlink" Target="https://fivethirtyeight.com/features/the-government-finally-has-a-realistic-estimate-of-killings-by-police/" TargetMode="External"/><Relationship Id="rId4" Type="http://schemas.openxmlformats.org/officeDocument/2006/relationships/hyperlink" Target="https://www.theguardian.com/us-news/2016/dec/15/us-police-killings-department-of-justice-program"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theguardian.com/us-news/2015/oct/05/justice-department-trials-system-count-killings-us-law-enforcement-the-counted"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theguardian.com/us-news/2015/dec/13/justice-department-database-police-killings-counted-statistic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433388" y="706438"/>
            <a:ext cx="6286500" cy="3535362"/>
          </a:xfrm>
          <a:ln/>
        </p:spPr>
      </p:sp>
      <p:sp>
        <p:nvSpPr>
          <p:cNvPr id="14339"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Arial" panose="020B0604020202020204" pitchFamily="34" charset="0"/>
                <a:ea typeface="ヒラギノ角ゴ Pro W3" pitchFamily="1" charset="-128"/>
                <a:cs typeface="Arial" panose="020B0604020202020204" pitchFamily="34" charset="0"/>
                <a:sym typeface="Helvetica"/>
              </a:rPr>
              <a:t>Hello everyone, I’m Gayle Bieler and this is data scientist Jason Nance, and we’re so happy to talk to the your intro to data science class today!  </a:t>
            </a:r>
            <a:endParaRPr lang="en-US" sz="1000" b="1" dirty="0">
              <a:latin typeface="Arial" panose="020B0604020202020204" pitchFamily="34" charset="0"/>
              <a:ea typeface="ヒラギノ角ゴ Pro W3" pitchFamily="1" charset="-128"/>
              <a:cs typeface="Arial" panose="020B0604020202020204" pitchFamily="34" charset="0"/>
              <a:sym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latin typeface="Arial" panose="020B0604020202020204" pitchFamily="34" charset="0"/>
              <a:ea typeface="ヒラギノ角ゴ Pro W3" pitchFamily="1" charset="-128"/>
              <a:cs typeface="Arial" panose="020B0604020202020204" pitchFamily="34" charset="0"/>
              <a:sym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ea typeface="ヒラギノ角ゴ Pro W3" pitchFamily="1" charset="-128"/>
                <a:cs typeface="Arial" panose="020B0604020202020204" pitchFamily="34" charset="0"/>
                <a:sym typeface="Helvetica"/>
              </a:rPr>
              <a:t>I’ve had many adventures in my 31 years at RTI International, but by far the most challenging and fulfilling has been building the Center for Data Science for the past 7 years.  I was trained in traditional statistics, but I soon discovered that I had a bent toward the unconventional.  At RTI, I learned to have an open mind, that the things that are unfamiliar at first are the very things that may soon prove fascinating.  You just don’t know what you don’t know—you need to be prepared to change and grow and take right turns during the course of your career.  That was an invaluable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ea typeface="ヒラギノ角ゴ Pro W3" pitchFamily="1" charset="-128"/>
              <a:cs typeface="Arial" panose="020B0604020202020204" pitchFamily="34" charset="0"/>
              <a:sym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baseline="0" dirty="0">
                <a:latin typeface="Arial" panose="020B0604020202020204" pitchFamily="34" charset="0"/>
                <a:cs typeface="Arial" panose="020B0604020202020204" pitchFamily="34" charset="0"/>
              </a:rPr>
              <a:t>But I’ll start in the beginning, with RTI itself.  </a:t>
            </a:r>
            <a:r>
              <a:rPr lang="en-US" sz="1000" baseline="0" dirty="0">
                <a:latin typeface="Arial" panose="020B0604020202020204" pitchFamily="34" charset="0"/>
                <a:cs typeface="Arial" panose="020B0604020202020204" pitchFamily="34" charset="0"/>
              </a:rPr>
              <a:t>Most of you have hopefully heard of us, our HQ are right down the road.  We have the great fortune of being housed in a brand new state of the art building called Horizon—filled with natural light, it’s a modern environment designed for collaboration.  It’s a big moment for our organization.</a:t>
            </a:r>
            <a:endParaRPr lang="en-US" sz="1000" dirty="0">
              <a:latin typeface="Arial" panose="020B0604020202020204" pitchFamily="34" charset="0"/>
              <a:ea typeface="ヒラギノ角ゴ Pro W3" pitchFamily="1" charset="-128"/>
              <a:cs typeface="Arial" panose="020B0604020202020204" pitchFamily="34" charset="0"/>
              <a:sym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ea typeface="ヒラギノ角ゴ Pro W3" pitchFamily="1" charset="-128"/>
              <a:cs typeface="Arial" panose="020B0604020202020204" pitchFamily="34" charset="0"/>
              <a:sym typeface="Helvetica"/>
            </a:endParaRPr>
          </a:p>
          <a:p>
            <a:endParaRPr lang="en-US" sz="1000" b="1"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77042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buSzPct val="100000"/>
            </a:pPr>
            <a:r>
              <a:rPr lang="en-US" sz="1000" b="1" i="1" dirty="0">
                <a:latin typeface="Arial" panose="020B0604020202020204" pitchFamily="34" charset="0"/>
                <a:ea typeface="Helvetica Light"/>
                <a:cs typeface="Arial" panose="020B0604020202020204" pitchFamily="34" charset="0"/>
                <a:sym typeface="Helvetica Light"/>
              </a:rPr>
              <a:t>What is Tip-to-Tail Data Science?  To us, it’s data science that is deeply connected to the project lifecycle.</a:t>
            </a:r>
          </a:p>
          <a:p>
            <a:pPr marL="0" lvl="1">
              <a:buSzPct val="100000"/>
            </a:pPr>
            <a:endParaRPr lang="en-US" sz="1000" b="1" i="1" dirty="0">
              <a:latin typeface="Arial" panose="020B0604020202020204" pitchFamily="34" charset="0"/>
              <a:ea typeface="Helvetica Light"/>
              <a:cs typeface="Arial" panose="020B0604020202020204" pitchFamily="34" charset="0"/>
              <a:sym typeface="Helvetica Light"/>
            </a:endParaRPr>
          </a:p>
          <a:p>
            <a:pPr marL="0" lvl="1">
              <a:buSzPct val="100000"/>
            </a:pPr>
            <a:r>
              <a:rPr lang="en-US" sz="1000" b="1" i="1" dirty="0">
                <a:latin typeface="Arial" panose="020B0604020202020204" pitchFamily="34" charset="0"/>
                <a:ea typeface="Helvetica Light"/>
                <a:cs typeface="Arial" panose="020B0604020202020204" pitchFamily="34" charset="0"/>
                <a:sym typeface="Helvetica Light"/>
              </a:rPr>
              <a:t>We approach data science as problem-solving:</a:t>
            </a:r>
            <a:r>
              <a:rPr lang="en-US" sz="1000" dirty="0">
                <a:latin typeface="Arial" panose="020B0604020202020204" pitchFamily="34" charset="0"/>
                <a:ea typeface="Helvetica Light"/>
                <a:cs typeface="Arial" panose="020B0604020202020204" pitchFamily="34" charset="0"/>
                <a:sym typeface="Helvetica Light"/>
              </a:rPr>
              <a:t>  </a:t>
            </a:r>
          </a:p>
          <a:p>
            <a:pPr marL="174708" marR="0" lvl="1" indent="-174708" algn="l" defTabSz="931774" rtl="0" eaLnBrk="0" fontAlgn="base" latinLnBrk="0" hangingPunct="0">
              <a:lnSpc>
                <a:spcPct val="100000"/>
              </a:lnSpc>
              <a:spcBef>
                <a:spcPct val="30000"/>
              </a:spcBef>
              <a:spcAft>
                <a:spcPct val="0"/>
              </a:spcAft>
              <a:buClrTx/>
              <a:buSzPct val="100000"/>
              <a:buFont typeface="Arial" panose="020B0604020202020204" pitchFamily="34" charset="0"/>
              <a:buChar char="•"/>
              <a:tabLst/>
              <a:defRPr/>
            </a:pPr>
            <a:r>
              <a:rPr lang="en-US" sz="1000" dirty="0">
                <a:latin typeface="Arial" panose="020B0604020202020204" pitchFamily="34" charset="0"/>
                <a:cs typeface="Arial" panose="020B0604020202020204" pitchFamily="34" charset="0"/>
              </a:rPr>
              <a:t>Which means we start with client engagement.  </a:t>
            </a:r>
          </a:p>
          <a:p>
            <a:pPr marL="174708" marR="0" lvl="1" indent="-174708" algn="l" defTabSz="931774" rtl="0" eaLnBrk="0" fontAlgn="base" latinLnBrk="0" hangingPunct="0">
              <a:lnSpc>
                <a:spcPct val="100000"/>
              </a:lnSpc>
              <a:spcBef>
                <a:spcPct val="30000"/>
              </a:spcBef>
              <a:spcAft>
                <a:spcPct val="0"/>
              </a:spcAft>
              <a:buClrTx/>
              <a:buSzPct val="100000"/>
              <a:buFont typeface="Arial" panose="020B0604020202020204" pitchFamily="34" charset="0"/>
              <a:buChar char="•"/>
              <a:tabLst/>
              <a:defRPr/>
            </a:pPr>
            <a:r>
              <a:rPr lang="en-US" sz="1000" dirty="0">
                <a:latin typeface="Arial" panose="020B0604020202020204" pitchFamily="34" charset="0"/>
                <a:cs typeface="Arial" panose="020B0604020202020204" pitchFamily="34" charset="0"/>
              </a:rPr>
              <a:t>W</a:t>
            </a:r>
            <a:r>
              <a:rPr lang="en-US" sz="1000" kern="1200" dirty="0">
                <a:solidFill>
                  <a:schemeClr val="tx1"/>
                </a:solidFill>
                <a:effectLst/>
                <a:latin typeface="+mn-lt"/>
                <a:ea typeface="+mn-ea"/>
                <a:cs typeface="+mn-cs"/>
              </a:rPr>
              <a:t>e iterate with our clients to first define the problem and design solutions that fit their needs</a:t>
            </a:r>
          </a:p>
          <a:p>
            <a:pPr marL="174708" marR="0" lvl="1" indent="-174708" algn="l" defTabSz="931774" rtl="0" eaLnBrk="0" fontAlgn="base" latinLnBrk="0" hangingPunct="0">
              <a:lnSpc>
                <a:spcPct val="100000"/>
              </a:lnSpc>
              <a:spcBef>
                <a:spcPct val="30000"/>
              </a:spcBef>
              <a:spcAft>
                <a:spcPct val="0"/>
              </a:spcAft>
              <a:buClrTx/>
              <a:buSzPct val="100000"/>
              <a:buFont typeface="Arial" panose="020B0604020202020204" pitchFamily="34" charset="0"/>
              <a:buChar char="•"/>
              <a:tabLst/>
              <a:defRPr/>
            </a:pPr>
            <a:r>
              <a:rPr lang="en-US" sz="1000" kern="1200" dirty="0">
                <a:solidFill>
                  <a:schemeClr val="tx1"/>
                </a:solidFill>
                <a:effectLst/>
                <a:latin typeface="+mn-lt"/>
                <a:ea typeface="+mn-ea"/>
                <a:cs typeface="+mn-cs"/>
              </a:rPr>
              <a:t>Then continue iterating to provide actionable insight through a combination of advanced analytics, product development, and modern reporting.  </a:t>
            </a:r>
          </a:p>
          <a:p>
            <a:pPr marL="0" marR="0" lvl="1" indent="0" algn="l" defTabSz="931774" rtl="0" eaLnBrk="0" fontAlgn="base" latinLnBrk="0" hangingPunct="0">
              <a:lnSpc>
                <a:spcPct val="100000"/>
              </a:lnSpc>
              <a:spcBef>
                <a:spcPct val="30000"/>
              </a:spcBef>
              <a:spcAft>
                <a:spcPct val="0"/>
              </a:spcAft>
              <a:buClrTx/>
              <a:buSzPct val="100000"/>
              <a:buFont typeface="Arial" panose="020B0604020202020204" pitchFamily="34" charset="0"/>
              <a:buNone/>
              <a:tabLst/>
              <a:defRPr/>
            </a:pPr>
            <a:endParaRPr lang="en-US" sz="1000" kern="1200" dirty="0">
              <a:solidFill>
                <a:schemeClr val="tx1"/>
              </a:solidFill>
              <a:effectLst/>
              <a:latin typeface="+mn-lt"/>
              <a:ea typeface="+mn-ea"/>
              <a:cs typeface="+mn-cs"/>
            </a:endParaRPr>
          </a:p>
          <a:p>
            <a:pPr marL="0" marR="0" lvl="1" indent="0" algn="l" defTabSz="931774" rtl="0" eaLnBrk="0" fontAlgn="base" latinLnBrk="0" hangingPunct="0">
              <a:lnSpc>
                <a:spcPct val="100000"/>
              </a:lnSpc>
              <a:spcBef>
                <a:spcPct val="30000"/>
              </a:spcBef>
              <a:spcAft>
                <a:spcPct val="0"/>
              </a:spcAft>
              <a:buClrTx/>
              <a:buSzPct val="100000"/>
              <a:buFont typeface="Arial" panose="020B0604020202020204" pitchFamily="34" charset="0"/>
              <a:buNone/>
              <a:tabLst/>
              <a:defRPr/>
            </a:pPr>
            <a:r>
              <a:rPr lang="en-US" sz="1000" b="1" dirty="0">
                <a:latin typeface="Arial" panose="020B0604020202020204" pitchFamily="34" charset="0"/>
                <a:cs typeface="Arial" panose="020B0604020202020204" pitchFamily="34" charset="0"/>
              </a:rPr>
              <a:t>To do </a:t>
            </a:r>
            <a:r>
              <a:rPr lang="en-US" sz="1000" b="1" u="sng" dirty="0">
                <a:latin typeface="Arial" panose="020B0604020202020204" pitchFamily="34" charset="0"/>
                <a:cs typeface="Arial" panose="020B0604020202020204" pitchFamily="34" charset="0"/>
              </a:rPr>
              <a:t>this</a:t>
            </a:r>
            <a:r>
              <a:rPr lang="en-US" sz="1000" b="1" dirty="0">
                <a:latin typeface="Arial" panose="020B0604020202020204" pitchFamily="34" charset="0"/>
                <a:cs typeface="Arial" panose="020B0604020202020204" pitchFamily="34" charset="0"/>
              </a:rPr>
              <a:t> kind of data science, our </a:t>
            </a:r>
            <a:r>
              <a:rPr lang="en-US" sz="1000" b="1" u="sng" dirty="0">
                <a:latin typeface="Arial" panose="020B0604020202020204" pitchFamily="34" charset="0"/>
                <a:cs typeface="Arial" panose="020B0604020202020204" pitchFamily="34" charset="0"/>
              </a:rPr>
              <a:t>technical skills</a:t>
            </a:r>
            <a:r>
              <a:rPr lang="en-US" sz="1000" b="1" u="none"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have to include all aspects of advanced analytics, plus software engineering and visual design.</a:t>
            </a:r>
          </a:p>
          <a:p>
            <a:pPr marL="0" marR="0" lvl="1" indent="0" algn="l" defTabSz="931774" rtl="0" eaLnBrk="0" fontAlgn="base" latinLnBrk="0" hangingPunct="0">
              <a:lnSpc>
                <a:spcPct val="100000"/>
              </a:lnSpc>
              <a:spcBef>
                <a:spcPct val="30000"/>
              </a:spcBef>
              <a:spcAft>
                <a:spcPct val="0"/>
              </a:spcAft>
              <a:buClrTx/>
              <a:buSzPct val="100000"/>
              <a:buFont typeface="Arial" panose="020B0604020202020204" pitchFamily="34" charset="0"/>
              <a:buNone/>
              <a:tabLst/>
              <a:defRPr/>
            </a:pPr>
            <a:endParaRPr lang="en-US" sz="10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Data scientists:  </a:t>
            </a:r>
            <a:r>
              <a:rPr lang="en-US" sz="1000" dirty="0">
                <a:latin typeface="Arial" panose="020B0604020202020204" pitchFamily="34" charset="0"/>
                <a:cs typeface="Arial" panose="020B0604020202020204" pitchFamily="34" charset="0"/>
              </a:rPr>
              <a:t>analytical work.  They come in many different varieties, always look for humble</a:t>
            </a:r>
          </a:p>
          <a:p>
            <a:r>
              <a:rPr lang="en-US" sz="1000" b="1" dirty="0">
                <a:latin typeface="Arial" panose="020B0604020202020204" pitchFamily="34" charset="0"/>
                <a:cs typeface="Arial" panose="020B0604020202020204" pitchFamily="34" charset="0"/>
              </a:rPr>
              <a:t>Software developers and data engineers:  </a:t>
            </a:r>
            <a:r>
              <a:rPr lang="en-US" sz="1000" dirty="0">
                <a:latin typeface="Arial" panose="020B0604020202020204" pitchFamily="34" charset="0"/>
                <a:cs typeface="Arial" panose="020B0604020202020204" pitchFamily="34" charset="0"/>
              </a:rPr>
              <a:t>form the </a:t>
            </a:r>
            <a:r>
              <a:rPr lang="en-US" sz="1000" u="sng" dirty="0">
                <a:latin typeface="Arial" panose="020B0604020202020204" pitchFamily="34" charset="0"/>
                <a:cs typeface="Arial" panose="020B0604020202020204" pitchFamily="34" charset="0"/>
              </a:rPr>
              <a:t>backbone</a:t>
            </a:r>
            <a:r>
              <a:rPr lang="en-US" sz="1000" dirty="0">
                <a:latin typeface="Arial" panose="020B0604020202020204" pitchFamily="34" charset="0"/>
                <a:cs typeface="Arial" panose="020B0604020202020204" pitchFamily="34" charset="0"/>
              </a:rPr>
              <a:t> of a data science team…important if you have a product orientation</a:t>
            </a:r>
          </a:p>
          <a:p>
            <a:r>
              <a:rPr lang="en-US" sz="1000" b="1" dirty="0">
                <a:latin typeface="Arial" panose="020B0604020202020204" pitchFamily="34" charset="0"/>
                <a:cs typeface="Arial" panose="020B0604020202020204" pitchFamily="34" charset="0"/>
              </a:rPr>
              <a:t>Visual designers:  </a:t>
            </a:r>
            <a:r>
              <a:rPr lang="en-US" sz="1000" b="0" dirty="0">
                <a:latin typeface="Arial" panose="020B0604020202020204" pitchFamily="34" charset="0"/>
                <a:cs typeface="Arial" panose="020B0604020202020204" pitchFamily="34" charset="0"/>
              </a:rPr>
              <a:t>elevate our </a:t>
            </a:r>
            <a:r>
              <a:rPr lang="en-US" sz="1000" dirty="0">
                <a:latin typeface="Arial" panose="020B0604020202020204" pitchFamily="34" charset="0"/>
                <a:cs typeface="Arial" panose="020B0604020202020204" pitchFamily="34" charset="0"/>
              </a:rPr>
              <a:t>visual work.  </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Backgrounds in various other fields is important at a place like RTI—it effectively means you speak multiple languages, which is important when working collaboratively across the organization.</a:t>
            </a:r>
          </a:p>
          <a:p>
            <a:pPr marL="0" marR="0" lvl="1" indent="0" algn="l" defTabSz="931774" rtl="0" eaLnBrk="0" fontAlgn="base" latinLnBrk="0" hangingPunct="0">
              <a:lnSpc>
                <a:spcPct val="100000"/>
              </a:lnSpc>
              <a:spcBef>
                <a:spcPct val="30000"/>
              </a:spcBef>
              <a:spcAft>
                <a:spcPct val="0"/>
              </a:spcAft>
              <a:buClrTx/>
              <a:buSzPct val="100000"/>
              <a:buFont typeface="Arial" panose="020B0604020202020204" pitchFamily="34" charset="0"/>
              <a:buNone/>
              <a:tabLst/>
              <a:defRPr/>
            </a:pPr>
            <a:endParaRPr lang="en-US" sz="1000" b="1" dirty="0">
              <a:latin typeface="Arial" panose="020B0604020202020204" pitchFamily="34" charset="0"/>
              <a:cs typeface="Arial" panose="020B0604020202020204" pitchFamily="34" charset="0"/>
            </a:endParaRPr>
          </a:p>
          <a:p>
            <a:pPr marL="0" marR="0" lvl="1" indent="0" algn="l" defTabSz="931774" rtl="0" eaLnBrk="0" fontAlgn="base" latinLnBrk="0" hangingPunct="0">
              <a:lnSpc>
                <a:spcPct val="100000"/>
              </a:lnSpc>
              <a:spcBef>
                <a:spcPct val="30000"/>
              </a:spcBef>
              <a:spcAft>
                <a:spcPct val="0"/>
              </a:spcAft>
              <a:buClrTx/>
              <a:buSzPct val="100000"/>
              <a:buFont typeface="Arial" panose="020B0604020202020204" pitchFamily="34" charset="0"/>
              <a:buNone/>
              <a:tabLst/>
              <a:defRPr/>
            </a:pPr>
            <a:endParaRPr lang="en-US" sz="1000" kern="1200" dirty="0">
              <a:solidFill>
                <a:schemeClr val="tx1"/>
              </a:solidFill>
              <a:effectLst/>
              <a:latin typeface="+mn-lt"/>
              <a:ea typeface="+mn-ea"/>
              <a:cs typeface="+mn-cs"/>
            </a:endParaRPr>
          </a:p>
          <a:p>
            <a:pPr marL="0" lvl="1" defTabSz="931774" eaLnBrk="0" fontAlgn="base" hangingPunct="0">
              <a:spcBef>
                <a:spcPct val="30000"/>
              </a:spcBef>
              <a:spcAft>
                <a:spcPct val="0"/>
              </a:spcAft>
              <a:buSzPct val="100000"/>
              <a:defRPr/>
            </a:pPr>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7AABBF3-FAE8-884A-B539-B63959355FC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3249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000" b="1" i="1" u="sng" kern="1200" dirty="0">
                <a:solidFill>
                  <a:schemeClr val="tx1"/>
                </a:solidFill>
                <a:effectLst/>
                <a:latin typeface="+mn-lt"/>
                <a:ea typeface="+mn-ea"/>
                <a:cs typeface="+mn-cs"/>
              </a:rPr>
              <a:t>What</a:t>
            </a:r>
            <a:r>
              <a:rPr lang="en-US" sz="1000" b="1" i="1" kern="1200" dirty="0">
                <a:solidFill>
                  <a:schemeClr val="tx1"/>
                </a:solidFill>
                <a:effectLst/>
                <a:latin typeface="+mn-lt"/>
                <a:ea typeface="+mn-ea"/>
                <a:cs typeface="+mn-cs"/>
              </a:rPr>
              <a:t> are our skills and capes?  There is definitely more focus on analytical work than ever before.  </a:t>
            </a: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000" b="1" i="1" kern="1200" dirty="0">
              <a:solidFill>
                <a:schemeClr val="tx1"/>
              </a:solidFill>
              <a:effectLst/>
              <a:latin typeface="+mn-lt"/>
              <a:ea typeface="+mn-ea"/>
              <a:cs typeface="+mn-cs"/>
            </a:endParaRP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000" b="1" i="1" kern="1200" dirty="0">
                <a:solidFill>
                  <a:schemeClr val="tx1"/>
                </a:solidFill>
                <a:effectLst/>
                <a:latin typeface="+mn-lt"/>
                <a:ea typeface="+mn-ea"/>
                <a:cs typeface="+mn-cs"/>
              </a:rPr>
              <a:t>Yes, we still do dashboards and data viz, but we’re no longer the “Center for Dashboard Science”.  “They come for the dashboards, they stay for the machine learning”.</a:t>
            </a: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000" b="1" i="1" kern="1200" dirty="0">
              <a:solidFill>
                <a:schemeClr val="tx1"/>
              </a:solidFill>
              <a:effectLst/>
              <a:latin typeface="+mn-lt"/>
              <a:ea typeface="+mn-ea"/>
              <a:cs typeface="+mn-cs"/>
            </a:endParaRP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000" b="1" i="1" kern="1200" dirty="0">
                <a:solidFill>
                  <a:schemeClr val="tx1"/>
                </a:solidFill>
                <a:effectLst/>
                <a:latin typeface="+mn-lt"/>
                <a:ea typeface="+mn-ea"/>
                <a:cs typeface="+mn-cs"/>
              </a:rPr>
              <a:t>Methods (What):  ML, DL, AI, Agent-based modeling/</a:t>
            </a:r>
            <a:r>
              <a:rPr lang="en-US" sz="1000" b="1" i="1" kern="1200" dirty="0" err="1">
                <a:solidFill>
                  <a:schemeClr val="tx1"/>
                </a:solidFill>
                <a:effectLst/>
                <a:latin typeface="+mn-lt"/>
                <a:ea typeface="+mn-ea"/>
                <a:cs typeface="+mn-cs"/>
              </a:rPr>
              <a:t>Microsim</a:t>
            </a:r>
            <a:r>
              <a:rPr lang="en-US" sz="1000" b="1" i="1" kern="1200" dirty="0">
                <a:solidFill>
                  <a:schemeClr val="tx1"/>
                </a:solidFill>
                <a:effectLst/>
                <a:latin typeface="+mn-lt"/>
                <a:ea typeface="+mn-ea"/>
                <a:cs typeface="+mn-cs"/>
              </a:rPr>
              <a:t>, Text Analytics/NLP, computer vision, network analysis</a:t>
            </a: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000" b="1" i="1" kern="1200" dirty="0">
              <a:solidFill>
                <a:schemeClr val="tx1"/>
              </a:solidFill>
              <a:effectLst/>
              <a:latin typeface="+mn-lt"/>
              <a:ea typeface="+mn-ea"/>
              <a:cs typeface="+mn-cs"/>
            </a:endParaRP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000" b="1" i="1" kern="1200" dirty="0">
                <a:solidFill>
                  <a:schemeClr val="tx1"/>
                </a:solidFill>
                <a:effectLst/>
                <a:latin typeface="+mn-lt"/>
                <a:ea typeface="+mn-ea"/>
                <a:cs typeface="+mn-cs"/>
              </a:rPr>
              <a:t>Integration (How):  Just as important, since data science has a strong product orientation.  The analytics are integrated </a:t>
            </a:r>
            <a:r>
              <a:rPr lang="en-US" sz="1000" kern="1200" dirty="0">
                <a:solidFill>
                  <a:schemeClr val="tx1"/>
                </a:solidFill>
                <a:effectLst/>
                <a:latin typeface="+mn-lt"/>
                <a:ea typeface="+mn-ea"/>
                <a:cs typeface="+mn-cs"/>
              </a:rPr>
              <a:t>into tools and products that people use. </a:t>
            </a: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000" kern="1200" dirty="0">
              <a:solidFill>
                <a:schemeClr val="tx1"/>
              </a:solidFill>
              <a:effectLst/>
              <a:latin typeface="+mn-lt"/>
              <a:ea typeface="+mn-ea"/>
              <a:cs typeface="+mn-cs"/>
            </a:endParaRP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000" kern="1200" dirty="0">
                <a:solidFill>
                  <a:schemeClr val="tx1"/>
                </a:solidFill>
                <a:effectLst/>
                <a:latin typeface="+mn-lt"/>
                <a:ea typeface="+mn-ea"/>
                <a:cs typeface="+mn-cs"/>
              </a:rPr>
              <a:t>We work in an </a:t>
            </a:r>
            <a:r>
              <a:rPr lang="en-US" sz="1000" b="1" kern="1200" dirty="0">
                <a:solidFill>
                  <a:schemeClr val="tx1"/>
                </a:solidFill>
                <a:effectLst/>
                <a:latin typeface="+mn-lt"/>
                <a:ea typeface="+mn-ea"/>
                <a:cs typeface="+mn-cs"/>
              </a:rPr>
              <a:t>agile</a:t>
            </a:r>
            <a:r>
              <a:rPr lang="en-US" sz="1000" kern="1200" dirty="0">
                <a:solidFill>
                  <a:schemeClr val="tx1"/>
                </a:solidFill>
                <a:effectLst/>
                <a:latin typeface="+mn-lt"/>
                <a:ea typeface="+mn-ea"/>
                <a:cs typeface="+mn-cs"/>
              </a:rPr>
              <a:t> manner, which means human-centered design and rapid prototyping, but also ensuring </a:t>
            </a:r>
            <a:r>
              <a:rPr lang="en-US" sz="1000" b="1" kern="1200" dirty="0">
                <a:solidFill>
                  <a:schemeClr val="tx1"/>
                </a:solidFill>
                <a:effectLst/>
                <a:latin typeface="+mn-lt"/>
                <a:ea typeface="+mn-ea"/>
                <a:cs typeface="+mn-cs"/>
              </a:rPr>
              <a:t>quality</a:t>
            </a:r>
            <a:r>
              <a:rPr lang="en-US" sz="1000" kern="1200" dirty="0">
                <a:solidFill>
                  <a:schemeClr val="tx1"/>
                </a:solidFill>
                <a:effectLst/>
                <a:latin typeface="+mn-lt"/>
                <a:ea typeface="+mn-ea"/>
                <a:cs typeface="+mn-cs"/>
              </a:rPr>
              <a:t> along the way—version control (Gitlab), test-driven development, CI/CD.  We also do a fair amount of data engineering.</a:t>
            </a:r>
          </a:p>
          <a:p>
            <a:pPr marL="457200" lvl="1" indent="0" fontAlgn="base">
              <a:buFont typeface="Arial" panose="020B0604020202020204" pitchFamily="34" charset="0"/>
              <a:buNone/>
            </a:pPr>
            <a:endParaRPr lang="en-US" sz="1000" dirty="0">
              <a:latin typeface="Arial" panose="020B0604020202020204" pitchFamily="34" charset="0"/>
              <a:ea typeface="ヒラギノ角ゴ Pro W3" pitchFamily="1" charset="-128"/>
              <a:cs typeface="Arial" panose="020B0604020202020204" pitchFamily="34" charset="0"/>
              <a:sym typeface="Helvetica"/>
            </a:endParaRPr>
          </a:p>
        </p:txBody>
      </p:sp>
      <p:sp>
        <p:nvSpPr>
          <p:cNvPr id="4" name="Slide Number Placeholder 3"/>
          <p:cNvSpPr>
            <a:spLocks noGrp="1"/>
          </p:cNvSpPr>
          <p:nvPr>
            <p:ph type="sldNum" sz="quarter" idx="10"/>
          </p:nvPr>
        </p:nvSpPr>
        <p:spPr/>
        <p:txBody>
          <a:bodyPr/>
          <a:lstStyle/>
          <a:p>
            <a:fld id="{77AABBF3-FAE8-884A-B539-B63959355FC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5082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fontAlgn="base">
              <a:buFont typeface="Arial" panose="020B0604020202020204" pitchFamily="34" charset="0"/>
              <a:buNone/>
            </a:pPr>
            <a:r>
              <a:rPr lang="en-US" sz="1000" b="1" dirty="0">
                <a:latin typeface="Arial" panose="020B0604020202020204" pitchFamily="34" charset="0"/>
                <a:ea typeface="ヒラギノ角ゴ Pro W3" pitchFamily="1" charset="-128"/>
                <a:cs typeface="Arial" panose="020B0604020202020204" pitchFamily="34" charset="0"/>
                <a:sym typeface="Helvetica"/>
              </a:rPr>
              <a:t>Where do we work: </a:t>
            </a:r>
            <a:r>
              <a:rPr lang="en-US" sz="1000" dirty="0">
                <a:latin typeface="Arial" panose="020B0604020202020204" pitchFamily="34" charset="0"/>
                <a:ea typeface="ヒラギノ角ゴ Pro W3" pitchFamily="1" charset="-128"/>
                <a:cs typeface="Arial" panose="020B0604020202020204" pitchFamily="34" charset="0"/>
                <a:sym typeface="Helvetica"/>
              </a:rPr>
              <a:t> Just about everywhere </a:t>
            </a:r>
            <a:r>
              <a:rPr lang="en-US" sz="1000" dirty="0" err="1">
                <a:latin typeface="Arial" panose="020B0604020202020204" pitchFamily="34" charset="0"/>
                <a:ea typeface="ヒラギノ角ゴ Pro W3" pitchFamily="1" charset="-128"/>
                <a:cs typeface="Arial" panose="020B0604020202020204" pitchFamily="34" charset="0"/>
                <a:sym typeface="Helvetica"/>
              </a:rPr>
              <a:t>xRTI</a:t>
            </a:r>
            <a:endParaRPr lang="en-US" sz="1000" dirty="0">
              <a:latin typeface="Arial" panose="020B0604020202020204" pitchFamily="34" charset="0"/>
              <a:ea typeface="ヒラギノ角ゴ Pro W3" pitchFamily="1" charset="-128"/>
              <a:cs typeface="Arial" panose="020B0604020202020204" pitchFamily="34" charset="0"/>
              <a:sym typeface="Helvetica"/>
            </a:endParaRPr>
          </a:p>
          <a:p>
            <a:pPr marL="457200" lvl="1" indent="0" fontAlgn="base">
              <a:buFont typeface="Arial" panose="020B0604020202020204" pitchFamily="34" charset="0"/>
              <a:buNone/>
            </a:pPr>
            <a:endParaRPr lang="en-US" sz="1000" dirty="0">
              <a:latin typeface="Arial" panose="020B0604020202020204" pitchFamily="34" charset="0"/>
              <a:ea typeface="ヒラギノ角ゴ Pro W3" pitchFamily="1" charset="-128"/>
              <a:cs typeface="Arial" panose="020B0604020202020204" pitchFamily="34" charset="0"/>
              <a:sym typeface="Helvetica"/>
            </a:endParaRPr>
          </a:p>
          <a:p>
            <a:pPr marL="457200" lvl="1" indent="0" fontAlgn="base">
              <a:buFont typeface="Arial" panose="020B0604020202020204" pitchFamily="34" charset="0"/>
              <a:buNone/>
            </a:pPr>
            <a:r>
              <a:rPr lang="en-US" sz="1000" dirty="0">
                <a:latin typeface="Arial" panose="020B0604020202020204" pitchFamily="34" charset="0"/>
                <a:ea typeface="ヒラギノ角ゴ Pro W3" pitchFamily="1" charset="-128"/>
                <a:cs typeface="Arial" panose="020B0604020202020204" pitchFamily="34" charset="0"/>
                <a:sym typeface="Helvetica"/>
              </a:rPr>
              <a:t>Lots of work in </a:t>
            </a:r>
            <a:r>
              <a:rPr lang="en-US" sz="1000" b="1" dirty="0">
                <a:latin typeface="Arial" panose="020B0604020202020204" pitchFamily="34" charset="0"/>
                <a:ea typeface="ヒラギノ角ゴ Pro W3" pitchFamily="1" charset="-128"/>
                <a:cs typeface="Arial" panose="020B0604020202020204" pitchFamily="34" charset="0"/>
                <a:sym typeface="Helvetica"/>
              </a:rPr>
              <a:t>Justice</a:t>
            </a:r>
            <a:r>
              <a:rPr lang="en-US" sz="1000" dirty="0">
                <a:latin typeface="Arial" panose="020B0604020202020204" pitchFamily="34" charset="0"/>
                <a:ea typeface="ヒラギノ角ゴ Pro W3" pitchFamily="1" charset="-128"/>
                <a:cs typeface="Arial" panose="020B0604020202020204" pitchFamily="34" charset="0"/>
                <a:sym typeface="Helvetica"/>
              </a:rPr>
              <a:t>, but also </a:t>
            </a:r>
            <a:r>
              <a:rPr lang="en-US" sz="1000" b="1" dirty="0">
                <a:latin typeface="Arial" panose="020B0604020202020204" pitchFamily="34" charset="0"/>
                <a:ea typeface="ヒラギノ角ゴ Pro W3" pitchFamily="1" charset="-128"/>
                <a:cs typeface="Arial" panose="020B0604020202020204" pitchFamily="34" charset="0"/>
                <a:sym typeface="Helvetica"/>
              </a:rPr>
              <a:t>Surveys</a:t>
            </a:r>
            <a:r>
              <a:rPr lang="en-US" sz="1000" dirty="0">
                <a:latin typeface="Arial" panose="020B0604020202020204" pitchFamily="34" charset="0"/>
                <a:ea typeface="ヒラギノ角ゴ Pro W3" pitchFamily="1" charset="-128"/>
                <a:cs typeface="Arial" panose="020B0604020202020204" pitchFamily="34" charset="0"/>
                <a:sym typeface="Helvetica"/>
              </a:rPr>
              <a:t> more and more (Geosampling, adaptive survey designs, automated coding problems, visual/interactive analytics tools)</a:t>
            </a:r>
          </a:p>
          <a:p>
            <a:pPr marL="457200" lvl="1" indent="0" fontAlgn="base">
              <a:buFont typeface="Arial" panose="020B0604020202020204" pitchFamily="34" charset="0"/>
              <a:buNone/>
            </a:pPr>
            <a:endParaRPr lang="en-US" sz="1000" dirty="0">
              <a:latin typeface="Arial" panose="020B0604020202020204" pitchFamily="34" charset="0"/>
              <a:ea typeface="ヒラギノ角ゴ Pro W3" pitchFamily="1" charset="-128"/>
              <a:cs typeface="Arial" panose="020B0604020202020204" pitchFamily="34" charset="0"/>
              <a:sym typeface="Helvetica"/>
            </a:endParaRPr>
          </a:p>
          <a:p>
            <a:pPr marL="457200" lvl="1" indent="0" fontAlgn="base">
              <a:buFont typeface="Arial" panose="020B0604020202020204" pitchFamily="34" charset="0"/>
              <a:buNone/>
            </a:pPr>
            <a:r>
              <a:rPr lang="en-US" sz="1000" b="1" dirty="0">
                <a:latin typeface="Arial" panose="020B0604020202020204" pitchFamily="34" charset="0"/>
                <a:ea typeface="ヒラギノ角ゴ Pro W3" pitchFamily="1" charset="-128"/>
                <a:cs typeface="Arial" panose="020B0604020202020204" pitchFamily="34" charset="0"/>
                <a:sym typeface="Helvetica"/>
              </a:rPr>
              <a:t>Epidemiology</a:t>
            </a:r>
            <a:r>
              <a:rPr lang="en-US" sz="1000" dirty="0">
                <a:latin typeface="Arial" panose="020B0604020202020204" pitchFamily="34" charset="0"/>
                <a:ea typeface="ヒラギノ角ゴ Pro W3" pitchFamily="1" charset="-128"/>
                <a:cs typeface="Arial" panose="020B0604020202020204" pitchFamily="34" charset="0"/>
                <a:sym typeface="Helvetica"/>
              </a:rPr>
              <a:t> (</a:t>
            </a:r>
            <a:r>
              <a:rPr lang="en-US" sz="1000" dirty="0" err="1">
                <a:latin typeface="Arial" panose="020B0604020202020204" pitchFamily="34" charset="0"/>
                <a:ea typeface="ヒラギノ角ゴ Pro W3" pitchFamily="1" charset="-128"/>
                <a:cs typeface="Arial" panose="020B0604020202020204" pitchFamily="34" charset="0"/>
                <a:sym typeface="Helvetica"/>
              </a:rPr>
              <a:t>microsims</a:t>
            </a:r>
            <a:r>
              <a:rPr lang="en-US" sz="1000" dirty="0">
                <a:latin typeface="Arial" panose="020B0604020202020204" pitchFamily="34" charset="0"/>
                <a:ea typeface="ヒラギノ角ゴ Pro W3" pitchFamily="1" charset="-128"/>
                <a:cs typeface="Arial" panose="020B0604020202020204" pitchFamily="34" charset="0"/>
                <a:sym typeface="Helvetica"/>
              </a:rPr>
              <a:t>)</a:t>
            </a:r>
          </a:p>
          <a:p>
            <a:pPr marL="457200" lvl="1" indent="0" fontAlgn="base">
              <a:buFont typeface="Arial" panose="020B0604020202020204" pitchFamily="34" charset="0"/>
              <a:buNone/>
            </a:pPr>
            <a:endParaRPr lang="en-US" sz="1000" dirty="0">
              <a:latin typeface="Arial" panose="020B0604020202020204" pitchFamily="34" charset="0"/>
              <a:ea typeface="ヒラギノ角ゴ Pro W3" pitchFamily="1" charset="-128"/>
              <a:cs typeface="Arial" panose="020B0604020202020204" pitchFamily="34" charset="0"/>
              <a:sym typeface="Helvetica"/>
            </a:endParaRPr>
          </a:p>
          <a:p>
            <a:pPr marL="457200" lvl="1" indent="0" fontAlgn="base">
              <a:buFont typeface="Arial" panose="020B0604020202020204" pitchFamily="34" charset="0"/>
              <a:buNone/>
            </a:pPr>
            <a:r>
              <a:rPr lang="en-US" sz="1000" b="1" dirty="0">
                <a:latin typeface="Arial" panose="020B0604020202020204" pitchFamily="34" charset="0"/>
                <a:ea typeface="ヒラギノ角ゴ Pro W3" pitchFamily="1" charset="-128"/>
                <a:cs typeface="Arial" panose="020B0604020202020204" pitchFamily="34" charset="0"/>
                <a:sym typeface="Helvetica"/>
              </a:rPr>
              <a:t>Created adaptable tools:  </a:t>
            </a:r>
            <a:r>
              <a:rPr lang="en-US" sz="1000" dirty="0">
                <a:latin typeface="Arial" panose="020B0604020202020204" pitchFamily="34" charset="0"/>
                <a:ea typeface="ヒラギノ角ゴ Pro W3" pitchFamily="1" charset="-128"/>
                <a:cs typeface="Arial" panose="020B0604020202020204" pitchFamily="34" charset="0"/>
                <a:sym typeface="Helvetica"/>
              </a:rPr>
              <a:t>reusable stuff.  AI-assisted labeling of training data, and AI-assisted qualitative coding</a:t>
            </a:r>
          </a:p>
          <a:p>
            <a:pPr marL="457200" lvl="1" indent="0" fontAlgn="base">
              <a:buFont typeface="Arial" panose="020B0604020202020204" pitchFamily="34" charset="0"/>
              <a:buNone/>
            </a:pPr>
            <a:endParaRPr lang="en-US" sz="1000" dirty="0">
              <a:latin typeface="Arial" panose="020B0604020202020204" pitchFamily="34" charset="0"/>
              <a:ea typeface="ヒラギノ角ゴ Pro W3" pitchFamily="1" charset="-128"/>
              <a:cs typeface="Arial" panose="020B0604020202020204" pitchFamily="34" charset="0"/>
              <a:sym typeface="Helvetica"/>
            </a:endParaRPr>
          </a:p>
        </p:txBody>
      </p:sp>
      <p:sp>
        <p:nvSpPr>
          <p:cNvPr id="4" name="Slide Number Placeholder 3"/>
          <p:cNvSpPr>
            <a:spLocks noGrp="1"/>
          </p:cNvSpPr>
          <p:nvPr>
            <p:ph type="sldNum" sz="quarter" idx="10"/>
          </p:nvPr>
        </p:nvSpPr>
        <p:spPr/>
        <p:txBody>
          <a:bodyPr/>
          <a:lstStyle/>
          <a:p>
            <a:fld id="{77AABBF3-FAE8-884A-B539-B63959355FC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348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fontAlgn="base">
              <a:buFont typeface="Arial" panose="020B0604020202020204" pitchFamily="34" charset="0"/>
              <a:buNone/>
            </a:pPr>
            <a:r>
              <a:rPr lang="en-US" sz="1000" dirty="0">
                <a:latin typeface="Arial" panose="020B0604020202020204" pitchFamily="34" charset="0"/>
                <a:ea typeface="ヒラギノ角ゴ Pro W3" pitchFamily="1" charset="-128"/>
                <a:cs typeface="Arial" panose="020B0604020202020204" pitchFamily="34" charset="0"/>
                <a:sym typeface="Helvetica"/>
              </a:rPr>
              <a:t>Sensors:  health and environment</a:t>
            </a:r>
          </a:p>
        </p:txBody>
      </p:sp>
      <p:sp>
        <p:nvSpPr>
          <p:cNvPr id="4" name="Slide Number Placeholder 3"/>
          <p:cNvSpPr>
            <a:spLocks noGrp="1"/>
          </p:cNvSpPr>
          <p:nvPr>
            <p:ph type="sldNum" sz="quarter" idx="10"/>
          </p:nvPr>
        </p:nvSpPr>
        <p:spPr/>
        <p:txBody>
          <a:bodyPr/>
          <a:lstStyle/>
          <a:p>
            <a:fld id="{77AABBF3-FAE8-884A-B539-B63959355FC2}"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13015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Arial" panose="020B0604020202020204" pitchFamily="34" charset="0"/>
                <a:cs typeface="Arial" panose="020B0604020202020204" pitchFamily="34" charset="0"/>
              </a:rPr>
              <a:t>We encourage our staff to engage with the world.  </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Our recent years have been exceptional in that regard:</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From </a:t>
            </a:r>
            <a:r>
              <a:rPr lang="en-US" sz="1000" b="1" u="none" dirty="0">
                <a:latin typeface="Arial" panose="020B0604020202020204" pitchFamily="34" charset="0"/>
                <a:cs typeface="Arial" panose="020B0604020202020204" pitchFamily="34" charset="0"/>
              </a:rPr>
              <a:t>grant awards </a:t>
            </a:r>
            <a:r>
              <a:rPr lang="en-US" sz="1000" u="none" dirty="0">
                <a:latin typeface="Arial" panose="020B0604020202020204" pitchFamily="34" charset="0"/>
                <a:cs typeface="Arial" panose="020B0604020202020204" pitchFamily="34" charset="0"/>
              </a:rPr>
              <a:t>(NCDS Data Fellows 2017-18) and </a:t>
            </a:r>
            <a:r>
              <a:rPr lang="en-US" sz="1000" b="1" u="none" dirty="0">
                <a:latin typeface="Arial" panose="020B0604020202020204" pitchFamily="34" charset="0"/>
                <a:cs typeface="Arial" panose="020B0604020202020204" pitchFamily="34" charset="0"/>
              </a:rPr>
              <a:t>University appointments</a:t>
            </a:r>
            <a:r>
              <a:rPr lang="en-US" sz="1000" u="sng" dirty="0">
                <a:latin typeface="Arial" panose="020B0604020202020204" pitchFamily="34" charset="0"/>
                <a:cs typeface="Arial" panose="020B0604020202020204" pitchFamily="34" charset="0"/>
              </a:rPr>
              <a:t>,</a:t>
            </a:r>
            <a:r>
              <a:rPr lang="en-US" sz="1000" u="none"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to </a:t>
            </a:r>
            <a:r>
              <a:rPr lang="en-US" sz="1000" b="1" u="none" dirty="0">
                <a:latin typeface="Arial" panose="020B0604020202020204" pitchFamily="34" charset="0"/>
                <a:cs typeface="Arial" panose="020B0604020202020204" pitchFamily="34" charset="0"/>
              </a:rPr>
              <a:t>conference presentations </a:t>
            </a:r>
            <a:r>
              <a:rPr lang="en-US" sz="1000" dirty="0">
                <a:latin typeface="Arial" panose="020B0604020202020204" pitchFamily="34" charset="0"/>
                <a:cs typeface="Arial" panose="020B0604020202020204" pitchFamily="34" charset="0"/>
              </a:rPr>
              <a:t>and </a:t>
            </a:r>
            <a:r>
              <a:rPr lang="en-US" sz="1000" b="1" u="none" dirty="0">
                <a:latin typeface="Arial" panose="020B0604020202020204" pitchFamily="34" charset="0"/>
                <a:cs typeface="Arial" panose="020B0604020202020204" pitchFamily="34" charset="0"/>
              </a:rPr>
              <a:t>peer-reviewed publications</a:t>
            </a:r>
            <a:r>
              <a:rPr lang="en-US" sz="1000" u="sng"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to </a:t>
            </a:r>
            <a:r>
              <a:rPr lang="en-US" sz="1000" b="1" u="none" dirty="0">
                <a:latin typeface="Arial" panose="020B0604020202020204" pitchFamily="34" charset="0"/>
                <a:cs typeface="Arial" panose="020B0604020202020204" pitchFamily="34" charset="0"/>
              </a:rPr>
              <a:t>media visibility </a:t>
            </a:r>
            <a:r>
              <a:rPr lang="en-US" sz="1000" dirty="0">
                <a:latin typeface="Arial" panose="020B0604020202020204" pitchFamily="34" charset="0"/>
                <a:cs typeface="Arial" panose="020B0604020202020204" pitchFamily="34" charset="0"/>
              </a:rPr>
              <a:t>and </a:t>
            </a:r>
            <a:r>
              <a:rPr lang="en-US" sz="1000" b="1" u="none" dirty="0">
                <a:latin typeface="Arial" panose="020B0604020202020204" pitchFamily="34" charset="0"/>
                <a:cs typeface="Arial" panose="020B0604020202020204" pitchFamily="34" charset="0"/>
              </a:rPr>
              <a:t>releasing publicly available data products and open source projects</a:t>
            </a:r>
            <a:r>
              <a:rPr lang="en-US" sz="100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endParaRPr 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848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3"/>
            <a:ext cx="5608320" cy="513858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We’re going to talk in depth about a significant national problem. There’s my favorite AG, Loretta Lynch—born in Greensboro, by the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Arial" panose="020B0604020202020204" pitchFamily="34" charset="0"/>
                <a:cs typeface="Arial" panose="020B0604020202020204" pitchFamily="34" charset="0"/>
              </a:rPr>
              <a:t>This project is one of the reasons I say the federal government i</a:t>
            </a:r>
            <a:r>
              <a:rPr lang="en-US" sz="1000" dirty="0">
                <a:latin typeface="Arial" panose="020B0604020202020204" pitchFamily="34" charset="0"/>
                <a:cs typeface="Arial" panose="020B0604020202020204" pitchFamily="34" charset="0"/>
              </a:rPr>
              <a:t>s becoming more data-driven than a lot of companies.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On Aug 9, 2014:  </a:t>
            </a:r>
            <a:r>
              <a:rPr lang="en-US" sz="1000" b="0" dirty="0">
                <a:latin typeface="Arial" panose="020B0604020202020204" pitchFamily="34" charset="0"/>
                <a:cs typeface="Arial" panose="020B0604020202020204" pitchFamily="34" charset="0"/>
              </a:rPr>
              <a:t>18 year-old Michael Brown, a suspect in a convenience store robbery, was shot by police in Ferguson, Missouri.  Protests of police brutality continued in Ferguson for more than a week.  We began yet another episode in the nationwide debate about race and policing.  This time, there were calls for better official data on police killings.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March, 2015:  </a:t>
            </a:r>
            <a:r>
              <a:rPr lang="en-US" sz="1000" b="0" dirty="0">
                <a:latin typeface="Arial" panose="020B0604020202020204" pitchFamily="34" charset="0"/>
                <a:cs typeface="Arial" panose="020B0604020202020204" pitchFamily="34" charset="0"/>
              </a:rPr>
              <a:t>Pres Obama said, in response to his </a:t>
            </a:r>
            <a:r>
              <a:rPr lang="en-US" sz="1000" b="1" i="1" dirty="0">
                <a:latin typeface="Arial" panose="020B0604020202020204" pitchFamily="34" charset="0"/>
                <a:cs typeface="Arial" panose="020B0604020202020204" pitchFamily="34" charset="0"/>
              </a:rPr>
              <a:t>Task Force on 21</a:t>
            </a:r>
            <a:r>
              <a:rPr lang="en-US" sz="1000" b="1" i="1" baseline="30000" dirty="0">
                <a:latin typeface="Arial" panose="020B0604020202020204" pitchFamily="34" charset="0"/>
                <a:cs typeface="Arial" panose="020B0604020202020204" pitchFamily="34" charset="0"/>
              </a:rPr>
              <a:t>st</a:t>
            </a:r>
            <a:r>
              <a:rPr lang="en-US" sz="1000" b="1" i="1" dirty="0">
                <a:latin typeface="Arial" panose="020B0604020202020204" pitchFamily="34" charset="0"/>
                <a:cs typeface="Arial" panose="020B0604020202020204" pitchFamily="34" charset="0"/>
              </a:rPr>
              <a:t> Century Policing, </a:t>
            </a:r>
            <a:r>
              <a:rPr lang="en-US" sz="1000" b="1" dirty="0">
                <a:latin typeface="Arial" panose="020B0604020202020204" pitchFamily="34" charset="0"/>
                <a:cs typeface="Arial" panose="020B0604020202020204" pitchFamily="34" charset="0"/>
              </a:rPr>
              <a:t>…“Right now, we do not have a good sense…”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October, 2015:  </a:t>
            </a:r>
            <a:r>
              <a:rPr lang="en-US" sz="1000" b="0" dirty="0">
                <a:latin typeface="Arial" panose="020B0604020202020204" pitchFamily="34" charset="0"/>
                <a:cs typeface="Arial" panose="020B0604020202020204" pitchFamily="34" charset="0"/>
              </a:rPr>
              <a:t>AG Loretta Lynch and Bureau of Justice Statistics announced the start of a pilot program to change that—to provide national, consistent data to track people killed in the process of arrest by US law enforcement.  BJS wanted to create a more robust version of their earlier program to count </a:t>
            </a:r>
            <a:r>
              <a:rPr lang="en-US" sz="1000" b="1" u="sng" dirty="0">
                <a:latin typeface="Arial" panose="020B0604020202020204" pitchFamily="34" charset="0"/>
                <a:cs typeface="Arial" panose="020B0604020202020204" pitchFamily="34" charset="0"/>
              </a:rPr>
              <a:t>arrest-related deaths</a:t>
            </a:r>
            <a:r>
              <a:rPr lang="en-US" sz="1000" b="0" dirty="0">
                <a:latin typeface="Arial" panose="020B0604020202020204" pitchFamily="34" charset="0"/>
                <a:cs typeface="Arial" panose="020B0604020202020204" pitchFamily="34" charset="0"/>
              </a:rPr>
              <a:t>—from 2003 to 2011, they published annual data provided </a:t>
            </a:r>
            <a:r>
              <a:rPr lang="en-US" sz="1000" b="1" dirty="0">
                <a:latin typeface="Arial" panose="020B0604020202020204" pitchFamily="34" charset="0"/>
                <a:cs typeface="Arial" panose="020B0604020202020204" pitchFamily="34" charset="0"/>
              </a:rPr>
              <a:t>voluntarily</a:t>
            </a:r>
            <a:r>
              <a:rPr lang="en-US" sz="1000" b="0" dirty="0">
                <a:latin typeface="Arial" panose="020B0604020202020204" pitchFamily="34" charset="0"/>
                <a:cs typeface="Arial" panose="020B0604020202020204" pitchFamily="34" charset="0"/>
              </a:rPr>
              <a:t> by the 18,000 US law enforcement agencies.  It was intended to be a Census of all deaths that occur in the process of arrest—from apprehension to detention, and all manner of deaths, not just police shootings.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So what is an arrest-related death?  </a:t>
            </a:r>
            <a:r>
              <a:rPr lang="en-US" sz="1000" dirty="0">
                <a:latin typeface="Arial" panose="020B0604020202020204" pitchFamily="34" charset="0"/>
                <a:cs typeface="Arial" panose="020B0604020202020204" pitchFamily="34" charset="0"/>
              </a:rPr>
              <a:t>The term </a:t>
            </a:r>
            <a:r>
              <a:rPr lang="en-US" sz="1000" b="1" dirty="0">
                <a:latin typeface="Arial" panose="020B0604020202020204" pitchFamily="34" charset="0"/>
                <a:cs typeface="Arial" panose="020B0604020202020204" pitchFamily="34" charset="0"/>
              </a:rPr>
              <a:t>“</a:t>
            </a:r>
            <a:r>
              <a:rPr lang="en-US" sz="1000" b="1" dirty="0">
                <a:solidFill>
                  <a:srgbClr val="FF0000"/>
                </a:solidFill>
                <a:latin typeface="Arial" panose="020B0604020202020204" pitchFamily="34" charset="0"/>
                <a:cs typeface="Arial" panose="020B0604020202020204" pitchFamily="34" charset="0"/>
              </a:rPr>
              <a:t>arrest-related</a:t>
            </a:r>
            <a:r>
              <a:rPr lang="en-US" sz="1000" b="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encompasses the range of circumstances pertaining to a death, including those that occur from the process of apprehension to detention.  So the event causing the death can occur before, during, or after arrest, and it is all manner of deaths, not just police shootings.</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Law enforcement homicides</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Other homicides</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Accidents</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Suicides</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Deaths due to natural causes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latin typeface="Arial" panose="020B0604020202020204" pitchFamily="34" charset="0"/>
              <a:cs typeface="Arial" panose="020B0604020202020204" pitchFamily="34" charset="0"/>
            </a:endParaRPr>
          </a:p>
          <a:p>
            <a:pPr marL="0" indent="0">
              <a:buNone/>
            </a:pPr>
            <a:r>
              <a:rPr lang="en-US" sz="1000" dirty="0">
                <a:latin typeface="Arial" panose="020B0604020202020204" pitchFamily="34" charset="0"/>
                <a:cs typeface="Arial" panose="020B0604020202020204" pitchFamily="34" charset="0"/>
              </a:rPr>
              <a:t>/* State Reporting Coordinator (SRC) model:</a:t>
            </a:r>
          </a:p>
          <a:p>
            <a:pPr>
              <a:spcAft>
                <a:spcPts val="1200"/>
              </a:spcAft>
            </a:pPr>
            <a:r>
              <a:rPr lang="en-US" sz="1000" dirty="0">
                <a:latin typeface="Arial" panose="020B0604020202020204" pitchFamily="34" charset="0"/>
                <a:cs typeface="Arial" panose="020B0604020202020204" pitchFamily="34" charset="0"/>
              </a:rPr>
              <a:t>A central reporter in each state was responsible for identifying and compiling information about each qualifying death occurring during the process of arrest.  BJS provided the SRCs with guidance on methods to use to identify, qualify, and report data.  SRCs had some degree of flexibility in compiling this information and took advantage of the relevant sources available to them in their states.  </a:t>
            </a:r>
          </a:p>
          <a:p>
            <a:r>
              <a:rPr lang="en-US" sz="1000" dirty="0">
                <a:solidFill>
                  <a:schemeClr val="tx1"/>
                </a:solidFill>
                <a:latin typeface="Arial" panose="020B0604020202020204" pitchFamily="34" charset="0"/>
                <a:cs typeface="Arial" panose="020B0604020202020204" pitchFamily="34" charset="0"/>
                <a:hlinkClick r:id="rId3"/>
              </a:rPr>
              <a:t>*/</a:t>
            </a:r>
          </a:p>
          <a:p>
            <a:endParaRPr lang="en-US" sz="1000" dirty="0">
              <a:solidFill>
                <a:schemeClr val="tx1"/>
              </a:solidFill>
              <a:latin typeface="Arial" panose="020B0604020202020204" pitchFamily="34" charset="0"/>
              <a:cs typeface="Arial" panose="020B0604020202020204" pitchFamily="34" charset="0"/>
              <a:hlinkClick r:id="rId3"/>
            </a:endParaRPr>
          </a:p>
          <a:p>
            <a:r>
              <a:rPr lang="en-US" sz="1000" dirty="0">
                <a:latin typeface="Arial" panose="020B0604020202020204" pitchFamily="34" charset="0"/>
                <a:cs typeface="Arial" panose="020B0604020202020204" pitchFamily="34" charset="0"/>
                <a:hlinkClick r:id="rId3"/>
              </a:rPr>
              <a:t>October 5, 2015</a:t>
            </a:r>
          </a:p>
          <a:p>
            <a:r>
              <a:rPr lang="en-US" sz="1000" dirty="0">
                <a:latin typeface="Arial" panose="020B0604020202020204" pitchFamily="34" charset="0"/>
                <a:cs typeface="Arial" panose="020B0604020202020204" pitchFamily="34" charset="0"/>
                <a:hlinkClick r:id="rId3"/>
              </a:rPr>
              <a:t>http://www.theguardian.com/us-news/2015/oct/05/justice-department-trials-system-count-killings-us-law-enforcement-the-counted</a:t>
            </a:r>
          </a:p>
          <a:p>
            <a:pPr fontAlgn="base" hangingPunct="0"/>
            <a:r>
              <a:rPr lang="en-US" sz="1000" dirty="0">
                <a:latin typeface="Arial" panose="020B0604020202020204" pitchFamily="34" charset="0"/>
                <a:cs typeface="Arial" panose="020B0604020202020204" pitchFamily="34" charset="0"/>
              </a:rPr>
              <a:t>As the FBI, Justice Department, the Administration’s Task Force on 21</a:t>
            </a:r>
            <a:r>
              <a:rPr lang="en-US" sz="1000" baseline="30000" dirty="0">
                <a:latin typeface="Arial" panose="020B0604020202020204" pitchFamily="34" charset="0"/>
                <a:cs typeface="Arial" panose="020B0604020202020204" pitchFamily="34" charset="0"/>
              </a:rPr>
              <a:t>st</a:t>
            </a:r>
            <a:r>
              <a:rPr lang="en-US" sz="1000" dirty="0">
                <a:latin typeface="Arial" panose="020B0604020202020204" pitchFamily="34" charset="0"/>
                <a:cs typeface="Arial" panose="020B0604020202020204" pitchFamily="34" charset="0"/>
              </a:rPr>
              <a:t> Century Policing, and lawmakers have called for a need to have “national, consistent data” to track people killed in the process of arrest by US law enforcement, the Bureau of Justice Statistics has quietly launched a count it hopes will be comprehensive. </a:t>
            </a:r>
          </a:p>
          <a:p>
            <a:pPr fontAlgn="base" hangingPunct="0"/>
            <a:endParaRPr lang="en-US" sz="1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7AABBF3-FAE8-884A-B539-B63959355FC2}" type="slidenum">
              <a:rPr lang="en-US" smtClean="0"/>
              <a:t>15</a:t>
            </a:fld>
            <a:endParaRPr lang="en-US" dirty="0"/>
          </a:p>
        </p:txBody>
      </p:sp>
    </p:spTree>
    <p:extLst>
      <p:ext uri="{BB962C8B-B14F-4D97-AF65-F5344CB8AC3E}">
        <p14:creationId xmlns:p14="http://schemas.microsoft.com/office/powerpoint/2010/main" val="3256111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By 2014, crowdsourced lists were doing a better job than the federal government’s voluntary approach.</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The Guardian: “The Counted”</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Washington Post: “Fatal Force”</a:t>
            </a:r>
          </a:p>
          <a:p>
            <a:pPr marL="171450" indent="-171450">
              <a:buFont typeface="Arial" panose="020B0604020202020204" pitchFamily="34" charset="0"/>
              <a:buChar char="•"/>
            </a:pPr>
            <a:r>
              <a:rPr lang="en-US" sz="1000" dirty="0" err="1">
                <a:latin typeface="Arial" panose="020B0604020202020204" pitchFamily="34" charset="0"/>
                <a:cs typeface="Arial" panose="020B0604020202020204" pitchFamily="34" charset="0"/>
              </a:rPr>
              <a:t>CopCrisis</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FB page: “Killed by Police”</a:t>
            </a:r>
          </a:p>
          <a:p>
            <a:pPr marL="171450" indent="-171450">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9DEAFAE-9008-4ACA-8325-21B37FD4818E}" type="slidenum">
              <a:rPr lang="en-US" smtClean="0"/>
              <a:t>16</a:t>
            </a:fld>
            <a:endParaRPr lang="en-US" dirty="0"/>
          </a:p>
        </p:txBody>
      </p:sp>
    </p:spTree>
    <p:extLst>
      <p:ext uri="{BB962C8B-B14F-4D97-AF65-F5344CB8AC3E}">
        <p14:creationId xmlns:p14="http://schemas.microsoft.com/office/powerpoint/2010/main" val="232340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6101" marR="0" lvl="2" indent="-342900" algn="l" defTabSz="5905306"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en-US" sz="1000" b="0" dirty="0">
                <a:latin typeface="Arial" panose="020B0604020202020204" pitchFamily="34" charset="0"/>
                <a:cs typeface="Arial" panose="020B0604020202020204" pitchFamily="34" charset="0"/>
              </a:rPr>
              <a:t>A coverage study conducted by RTI for BJS indicated that the counts through 2011 were seriously underestimating the true number of arrest related deaths.</a:t>
            </a:r>
          </a:p>
          <a:p>
            <a:pPr marL="636101" marR="0" lvl="2" indent="-342900" algn="l" defTabSz="5905306"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lang="en-US" altLang="en-US" sz="1000" b="1" dirty="0">
              <a:latin typeface="Arial" panose="020B0604020202020204" pitchFamily="34" charset="0"/>
              <a:cs typeface="Arial" panose="020B0604020202020204" pitchFamily="34" charset="0"/>
            </a:endParaRPr>
          </a:p>
          <a:p>
            <a:pPr marL="636101" marR="0" lvl="2" indent="-342900" algn="l" defTabSz="5905306"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en-US" sz="1000" b="1" dirty="0">
                <a:latin typeface="Arial" panose="020B0604020202020204" pitchFamily="34" charset="0"/>
                <a:cs typeface="Arial" panose="020B0604020202020204" pitchFamily="34" charset="0"/>
              </a:rPr>
              <a:t>BJS did a coverage assessment study:  </a:t>
            </a:r>
            <a:r>
              <a:rPr lang="en-US" altLang="en-US" sz="1000" dirty="0">
                <a:latin typeface="Arial" panose="020B0604020202020204" pitchFamily="34" charset="0"/>
                <a:cs typeface="Arial" panose="020B0604020202020204" pitchFamily="34" charset="0"/>
              </a:rPr>
              <a:t>Capture-Recapture analysis, using their data and the FBI’s data (ARD and Supplementary Homicide Reports).  Overlap between the two sources of data</a:t>
            </a:r>
          </a:p>
          <a:p>
            <a:pPr marL="636101" marR="0" lvl="2" indent="-342900" algn="l" defTabSz="5905306"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lang="en-US" altLang="en-US" sz="1000" dirty="0">
              <a:latin typeface="Arial" panose="020B0604020202020204" pitchFamily="34" charset="0"/>
              <a:cs typeface="Arial" panose="020B0604020202020204" pitchFamily="34" charset="0"/>
            </a:endParaRPr>
          </a:p>
          <a:p>
            <a:pPr marL="636101" marR="0" lvl="2" indent="-342900" algn="l" defTabSz="5905306"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en-US" sz="1000" b="1" dirty="0">
                <a:latin typeface="Arial" panose="020B0604020202020204" pitchFamily="34" charset="0"/>
                <a:cs typeface="Arial" panose="020B0604020202020204" pitchFamily="34" charset="0"/>
              </a:rPr>
              <a:t>Showed that their program was seriously underestimating the number of arrest-related deaths. </a:t>
            </a:r>
          </a:p>
          <a:p>
            <a:pPr marL="636101" marR="0" lvl="2" indent="-342900" algn="l" defTabSz="5905306"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lang="en-US" altLang="en-US" sz="1000" b="1" dirty="0">
              <a:latin typeface="Arial" panose="020B0604020202020204" pitchFamily="34" charset="0"/>
              <a:cs typeface="Arial" panose="020B0604020202020204" pitchFamily="34" charset="0"/>
            </a:endParaRPr>
          </a:p>
          <a:p>
            <a:pPr marL="636101" marR="0" lvl="2" indent="-342900" algn="l" defTabSz="5905306"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en-US" sz="1000" b="0" dirty="0">
                <a:latin typeface="Arial" panose="020B0604020202020204" pitchFamily="34" charset="0"/>
                <a:cs typeface="Arial" panose="020B0604020202020204" pitchFamily="34" charset="0"/>
              </a:rPr>
              <a:t>Slightly l</a:t>
            </a:r>
            <a:r>
              <a:rPr lang="en-US" altLang="en-US" sz="1000" dirty="0">
                <a:latin typeface="Arial" panose="020B0604020202020204" pitchFamily="34" charset="0"/>
                <a:cs typeface="Arial" panose="020B0604020202020204" pitchFamily="34" charset="0"/>
              </a:rPr>
              <a:t>ess bad in 2011 when BJS started using Google searches. </a:t>
            </a:r>
          </a:p>
          <a:p>
            <a:pPr marL="636101" marR="0" lvl="2" indent="-342900" algn="l" defTabSz="5905306"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lang="en-US" altLang="en-US" sz="1000" dirty="0">
              <a:latin typeface="Arial" panose="020B0604020202020204" pitchFamily="34" charset="0"/>
              <a:cs typeface="Arial" panose="020B0604020202020204" pitchFamily="34" charset="0"/>
            </a:endParaRPr>
          </a:p>
          <a:p>
            <a:pPr marL="636101" lvl="2" indent="-342900" defTabSz="5905306" eaLnBrk="1" hangingPunct="1">
              <a:spcBef>
                <a:spcPts val="1000"/>
              </a:spcBef>
              <a:buFont typeface="Arial" panose="020B0604020202020204" pitchFamily="34" charset="0"/>
              <a:buChar char="•"/>
              <a:defRPr/>
            </a:pPr>
            <a:r>
              <a:rPr lang="en-US" altLang="en-US" sz="1000" b="1" dirty="0">
                <a:latin typeface="Arial" panose="020B0604020202020204" pitchFamily="34" charset="0"/>
                <a:cs typeface="Arial" panose="020B0604020202020204" pitchFamily="34" charset="0"/>
              </a:rPr>
              <a:t>So they knew they could do better</a:t>
            </a:r>
            <a:endParaRPr lang="en-US" b="1" dirty="0"/>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17</a:t>
            </a:fld>
            <a:endParaRPr lang="en-US" dirty="0"/>
          </a:p>
        </p:txBody>
      </p:sp>
    </p:spTree>
    <p:extLst>
      <p:ext uri="{BB962C8B-B14F-4D97-AF65-F5344CB8AC3E}">
        <p14:creationId xmlns:p14="http://schemas.microsoft.com/office/powerpoint/2010/main" val="1888211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Enter RTI in 2015:   </a:t>
            </a:r>
            <a:r>
              <a:rPr lang="en-US" sz="1000" b="0" dirty="0">
                <a:latin typeface="Arial" panose="020B0604020202020204" pitchFamily="34" charset="0"/>
                <a:cs typeface="Arial" panose="020B0604020202020204" pitchFamily="34" charset="0"/>
              </a:rPr>
              <a:t>We</a:t>
            </a:r>
            <a:r>
              <a:rPr lang="en-US" sz="1000" b="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were asked to design a single official way to count arrest-related deaths that so far had eluded the government.  DOJ was looking for an accurate, national, and consistent approach to data collection.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The idea was to use a hybrid approach starting in 2015: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1" dirty="0">
                <a:latin typeface="Arial" panose="020B0604020202020204" pitchFamily="34" charset="0"/>
                <a:cs typeface="Arial" panose="020B0604020202020204" pitchFamily="34" charset="0"/>
              </a:rPr>
              <a:t>Phase 1:  </a:t>
            </a:r>
            <a:r>
              <a:rPr lang="en-US" sz="1000" dirty="0">
                <a:latin typeface="Arial" panose="020B0604020202020204" pitchFamily="34" charset="0"/>
                <a:cs typeface="Arial" panose="020B0604020202020204" pitchFamily="34" charset="0"/>
              </a:rPr>
              <a:t>review online media reports to identify potential officer-involved deaths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1" dirty="0">
                <a:latin typeface="Arial" panose="020B0604020202020204" pitchFamily="34" charset="0"/>
                <a:cs typeface="Arial" panose="020B0604020202020204" pitchFamily="34" charset="0"/>
              </a:rPr>
              <a:t>Phase 2:</a:t>
            </a:r>
            <a:r>
              <a:rPr lang="en-US" sz="1000" dirty="0">
                <a:latin typeface="Arial" panose="020B0604020202020204" pitchFamily="34" charset="0"/>
                <a:cs typeface="Arial" panose="020B0604020202020204" pitchFamily="34" charset="0"/>
              </a:rPr>
              <a:t>  follow-up with a law enforcement agency and medical examiner/coroner’s office survey to verify facts about the incidents, confirm identified deaths, and to find others missed in media reports.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r>
              <a:rPr lang="en-US" sz="1000" b="1" i="1" dirty="0">
                <a:latin typeface="Arial" panose="020B0604020202020204" pitchFamily="34" charset="0"/>
                <a:cs typeface="Arial" panose="020B0604020202020204" pitchFamily="34" charset="0"/>
              </a:rPr>
              <a:t>BTW, this unconventional approach to problem-solving in the federal government is likely to represent the future.  </a:t>
            </a:r>
            <a:r>
              <a:rPr lang="en-US" sz="1000" b="1" i="1" u="sng" dirty="0">
                <a:latin typeface="Arial" panose="020B0604020202020204" pitchFamily="34" charset="0"/>
                <a:cs typeface="Arial" panose="020B0604020202020204" pitchFamily="34" charset="0"/>
              </a:rPr>
              <a:t>This is a trend I see</a:t>
            </a:r>
            <a:r>
              <a:rPr lang="en-US" sz="1000" b="1" i="1" u="none" dirty="0">
                <a:latin typeface="Arial" panose="020B0604020202020204" pitchFamily="34" charset="0"/>
                <a:cs typeface="Arial" panose="020B0604020202020204" pitchFamily="34" charset="0"/>
              </a:rPr>
              <a:t> </a:t>
            </a:r>
            <a:r>
              <a:rPr lang="en-US" sz="1000" b="1" i="1" dirty="0">
                <a:latin typeface="Arial" panose="020B0604020202020204" pitchFamily="34" charset="0"/>
                <a:cs typeface="Arial" panose="020B0604020202020204" pitchFamily="34" charset="0"/>
              </a:rPr>
              <a:t>and one of the very significant takeaways from this project.</a:t>
            </a:r>
          </a:p>
          <a:p>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18</a:t>
            </a:fld>
            <a:endParaRPr lang="en-US"/>
          </a:p>
        </p:txBody>
      </p:sp>
    </p:spTree>
    <p:extLst>
      <p:ext uri="{BB962C8B-B14F-4D97-AF65-F5344CB8AC3E}">
        <p14:creationId xmlns:p14="http://schemas.microsoft.com/office/powerpoint/2010/main" val="238713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000" dirty="0">
                <a:latin typeface="Arial" panose="020B0604020202020204" pitchFamily="34" charset="0"/>
                <a:cs typeface="Arial" panose="020B0604020202020204" pitchFamily="34" charset="0"/>
              </a:rPr>
              <a:t>When this project first started, there were no data scientists on it.  Just our criminologists and social scientists.</a:t>
            </a:r>
          </a:p>
          <a:p>
            <a:pPr marL="0" indent="0">
              <a:buFont typeface="Arial" charset="0"/>
              <a:buNone/>
            </a:pPr>
            <a:endParaRPr lang="en-US" sz="1000" dirty="0">
              <a:latin typeface="Arial" panose="020B0604020202020204" pitchFamily="34" charset="0"/>
              <a:cs typeface="Arial" panose="020B0604020202020204" pitchFamily="34" charset="0"/>
            </a:endParaRPr>
          </a:p>
          <a:p>
            <a:pPr marL="0" indent="0">
              <a:buFont typeface="Arial" charset="0"/>
              <a:buNone/>
            </a:pPr>
            <a:r>
              <a:rPr lang="en-US" sz="1000" b="1" dirty="0">
                <a:latin typeface="Arial" panose="020B0604020202020204" pitchFamily="34" charset="0"/>
                <a:cs typeface="Arial" panose="020B0604020202020204" pitchFamily="34" charset="0"/>
              </a:rPr>
              <a:t>And they soon ran into a big problem:</a:t>
            </a:r>
          </a:p>
          <a:p>
            <a:pPr marL="0" indent="0">
              <a:buFont typeface="Arial" charset="0"/>
              <a:buNone/>
            </a:pPr>
            <a:r>
              <a:rPr lang="en-US" sz="1000" dirty="0">
                <a:latin typeface="Arial" panose="020B0604020202020204" pitchFamily="34" charset="0"/>
                <a:cs typeface="Arial" panose="020B0604020202020204" pitchFamily="34" charset="0"/>
              </a:rPr>
              <a:t>Media alerts revealed that there were many relevant news stories to review (&gt;1,000,000 per month)</a:t>
            </a:r>
          </a:p>
          <a:p>
            <a:pPr marL="0" indent="0">
              <a:buFont typeface="Arial" charset="0"/>
              <a:buNone/>
            </a:pPr>
            <a:r>
              <a:rPr lang="en-US" sz="1000" dirty="0">
                <a:latin typeface="Arial" panose="020B0604020202020204" pitchFamily="34" charset="0"/>
                <a:cs typeface="Arial" panose="020B0604020202020204" pitchFamily="34" charset="0"/>
              </a:rPr>
              <a:t>Many human coders, many huge Excel spreadsheets, and one big headache.</a:t>
            </a:r>
            <a:r>
              <a:rPr lang="en-US" sz="1200" kern="1200" dirty="0">
                <a:solidFill>
                  <a:schemeClr val="tx1"/>
                </a:solidFill>
                <a:effectLst/>
                <a:latin typeface="+mn-lt"/>
                <a:ea typeface="+mn-ea"/>
                <a:cs typeface="+mn-cs"/>
              </a:rPr>
              <a:t> There was no way we could do this project relying on humans alone. </a:t>
            </a:r>
            <a:endParaRPr lang="en-US" sz="1000" dirty="0">
              <a:latin typeface="Arial" panose="020B0604020202020204" pitchFamily="34" charset="0"/>
              <a:cs typeface="Arial" panose="020B0604020202020204" pitchFamily="34" charset="0"/>
            </a:endParaRPr>
          </a:p>
          <a:p>
            <a:pPr marL="0" indent="0">
              <a:buFont typeface="Arial" charset="0"/>
              <a:buNone/>
            </a:pPr>
            <a:endParaRPr lang="en-US" sz="1000" b="1" i="1" dirty="0">
              <a:latin typeface="Arial" panose="020B0604020202020204" pitchFamily="34" charset="0"/>
              <a:cs typeface="Arial" panose="020B0604020202020204" pitchFamily="34" charset="0"/>
            </a:endParaRPr>
          </a:p>
          <a:p>
            <a:pPr marL="0" indent="0">
              <a:buFont typeface="Arial" charset="0"/>
              <a:buNone/>
            </a:pPr>
            <a:r>
              <a:rPr lang="en-US" sz="1000" b="1" i="1" dirty="0">
                <a:latin typeface="Arial" panose="020B0604020202020204" pitchFamily="34" charset="0"/>
                <a:cs typeface="Arial" panose="020B0604020202020204" pitchFamily="34" charset="0"/>
              </a:rPr>
              <a:t>I still remember Duren Banks, the RTI PD, calling us one day:  </a:t>
            </a:r>
          </a:p>
          <a:p>
            <a:pPr marL="0" indent="0">
              <a:buFont typeface="Arial" charset="0"/>
              <a:buNone/>
            </a:pPr>
            <a:r>
              <a:rPr lang="en-US" sz="1000" dirty="0">
                <a:latin typeface="Arial" panose="020B0604020202020204" pitchFamily="34" charset="0"/>
                <a:cs typeface="Arial" panose="020B0604020202020204" pitchFamily="34" charset="0"/>
              </a:rPr>
              <a:t>“Hey, is there any way to reduce the number of articles we have to read?  We’re drowning in news articles over here.”</a:t>
            </a:r>
          </a:p>
          <a:p>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science problem became this: </a:t>
            </a:r>
            <a:r>
              <a:rPr lang="en-US" sz="1200" b="1" i="1" kern="1200" dirty="0">
                <a:solidFill>
                  <a:schemeClr val="tx1"/>
                </a:solidFill>
                <a:effectLst/>
                <a:latin typeface="+mn-lt"/>
                <a:ea typeface="+mn-ea"/>
                <a:cs typeface="+mn-cs"/>
              </a:rPr>
              <a:t>can we reduce human labor without reducing the accuracy of identified decedents?  </a:t>
            </a:r>
            <a:endParaRPr lang="en-US" sz="1200" kern="1200" dirty="0">
              <a:solidFill>
                <a:schemeClr val="tx1"/>
              </a:solidFill>
              <a:effectLst/>
              <a:latin typeface="+mn-lt"/>
              <a:ea typeface="+mn-ea"/>
              <a:cs typeface="+mn-cs"/>
            </a:endParaRPr>
          </a:p>
          <a:p>
            <a:endParaRPr lang="en-US" sz="1000" kern="1200" dirty="0">
              <a:solidFill>
                <a:schemeClr val="tx1"/>
              </a:solidFill>
              <a:effectLst/>
              <a:latin typeface="Arial" panose="020B0604020202020204" pitchFamily="34" charset="0"/>
              <a:ea typeface="+mn-ea"/>
              <a:cs typeface="Arial" panose="020B0604020202020204" pitchFamily="34" charset="0"/>
            </a:endParaRPr>
          </a:p>
          <a:p>
            <a:pPr fontAlgn="base" hangingPunct="0"/>
            <a:r>
              <a:rPr lang="en-US" sz="1000" b="1" dirty="0">
                <a:latin typeface="Arial" panose="020B0604020202020204" pitchFamily="34" charset="0"/>
                <a:cs typeface="Arial" panose="020B0604020202020204" pitchFamily="34" charset="0"/>
              </a:rPr>
              <a:t>Solution: </a:t>
            </a:r>
            <a:r>
              <a:rPr lang="en-US" sz="1000" dirty="0">
                <a:latin typeface="Arial" panose="020B0604020202020204" pitchFamily="34" charset="0"/>
                <a:cs typeface="Arial" panose="020B0604020202020204" pitchFamily="34" charset="0"/>
              </a:rPr>
              <a:t> </a:t>
            </a:r>
          </a:p>
          <a:p>
            <a:pPr fontAlgn="base" hangingPunct="0"/>
            <a:r>
              <a:rPr lang="en-US" sz="1000" dirty="0">
                <a:latin typeface="Arial" panose="020B0604020202020204" pitchFamily="34" charset="0"/>
                <a:cs typeface="Arial" panose="020B0604020202020204" pitchFamily="34" charset="0"/>
              </a:rPr>
              <a:t>Our data scientists created this beautiful </a:t>
            </a:r>
            <a:r>
              <a:rPr lang="en-US" sz="1000" b="1" dirty="0">
                <a:latin typeface="Arial" panose="020B0604020202020204" pitchFamily="34" charset="0"/>
                <a:cs typeface="Arial" panose="020B0604020202020204" pitchFamily="34" charset="0"/>
              </a:rPr>
              <a:t>automated coding and classification pipeline </a:t>
            </a:r>
            <a:r>
              <a:rPr lang="en-US" sz="1000" dirty="0">
                <a:latin typeface="Arial" panose="020B0604020202020204" pitchFamily="34" charset="0"/>
                <a:cs typeface="Arial" panose="020B0604020202020204" pitchFamily="34" charset="0"/>
              </a:rPr>
              <a:t>of </a:t>
            </a:r>
            <a:r>
              <a:rPr lang="en-US" sz="1000" b="0" dirty="0">
                <a:latin typeface="Arial" panose="020B0604020202020204" pitchFamily="34" charset="0"/>
                <a:cs typeface="Arial" panose="020B0604020202020204" pitchFamily="34" charset="0"/>
              </a:rPr>
              <a:t>online media data that uses text analytics and machine learning techniques to </a:t>
            </a:r>
            <a:r>
              <a:rPr lang="en-US" sz="1000" dirty="0">
                <a:latin typeface="Arial" panose="020B0604020202020204" pitchFamily="34" charset="0"/>
                <a:cs typeface="Arial" panose="020B0604020202020204" pitchFamily="34" charset="0"/>
              </a:rPr>
              <a:t>identify potential cases that can be subsequently be verified by human coders to form a comprehensive and timely count of arrest-related deaths.</a:t>
            </a:r>
          </a:p>
          <a:p>
            <a:endParaRPr lang="en-US" sz="1000" kern="1200" dirty="0">
              <a:solidFill>
                <a:schemeClr val="tx1"/>
              </a:solidFill>
              <a:effectLst/>
              <a:latin typeface="Arial" panose="020B0604020202020204" pitchFamily="34" charset="0"/>
              <a:ea typeface="+mn-ea"/>
              <a:cs typeface="Arial" panose="020B0604020202020204" pitchFamily="34" charset="0"/>
            </a:endParaRPr>
          </a:p>
          <a:p>
            <a:r>
              <a:rPr lang="en-US" sz="1000" kern="1200" dirty="0">
                <a:solidFill>
                  <a:schemeClr val="tx1"/>
                </a:solidFill>
                <a:effectLst/>
                <a:latin typeface="Arial" panose="020B0604020202020204" pitchFamily="34" charset="0"/>
                <a:ea typeface="+mn-ea"/>
                <a:cs typeface="Arial" panose="020B0604020202020204" pitchFamily="34" charset="0"/>
              </a:rPr>
              <a:t>In our solution, determining a potential arrest related death is the result of processing news articles through a successive set of filters. We refer to this set of article filtering processes as the </a:t>
            </a:r>
            <a:r>
              <a:rPr lang="en-US" sz="1000" b="1" i="1" kern="1200" dirty="0">
                <a:solidFill>
                  <a:schemeClr val="tx1"/>
                </a:solidFill>
                <a:effectLst/>
                <a:latin typeface="Arial" panose="020B0604020202020204" pitchFamily="34" charset="0"/>
                <a:ea typeface="+mn-ea"/>
                <a:cs typeface="Arial" panose="020B0604020202020204" pitchFamily="34" charset="0"/>
              </a:rPr>
              <a:t>pipeline</a:t>
            </a:r>
            <a:r>
              <a:rPr lang="en-US" sz="1000" kern="1200" dirty="0">
                <a:solidFill>
                  <a:schemeClr val="tx1"/>
                </a:solidFill>
                <a:effectLst/>
                <a:latin typeface="Arial" panose="020B0604020202020204" pitchFamily="34" charset="0"/>
                <a:ea typeface="+mn-ea"/>
                <a:cs typeface="Arial" panose="020B0604020202020204" pitchFamily="34" charset="0"/>
              </a:rPr>
              <a:t>. </a:t>
            </a:r>
          </a:p>
          <a:p>
            <a:endParaRPr lang="en-US" sz="1000" kern="1200" dirty="0">
              <a:solidFill>
                <a:schemeClr val="tx1"/>
              </a:solidFill>
              <a:effectLst/>
              <a:latin typeface="Arial" panose="020B0604020202020204" pitchFamily="34" charset="0"/>
              <a:ea typeface="+mn-ea"/>
              <a:cs typeface="Arial" panose="020B0604020202020204" pitchFamily="34" charset="0"/>
            </a:endParaRPr>
          </a:p>
          <a:p>
            <a:r>
              <a:rPr lang="en-US" sz="1000" b="1" kern="1200" dirty="0">
                <a:solidFill>
                  <a:schemeClr val="tx1"/>
                </a:solidFill>
                <a:effectLst/>
                <a:latin typeface="Arial" panose="020B0604020202020204" pitchFamily="34" charset="0"/>
                <a:ea typeface="+mn-ea"/>
                <a:cs typeface="Arial" panose="020B0604020202020204" pitchFamily="34" charset="0"/>
              </a:rPr>
              <a:t>It starts with the universe of all news articles and ends with unique events.</a:t>
            </a:r>
          </a:p>
        </p:txBody>
      </p:sp>
      <p:sp>
        <p:nvSpPr>
          <p:cNvPr id="4" name="Slide Number Placeholder 3"/>
          <p:cNvSpPr>
            <a:spLocks noGrp="1"/>
          </p:cNvSpPr>
          <p:nvPr>
            <p:ph type="sldNum" sz="quarter" idx="10"/>
          </p:nvPr>
        </p:nvSpPr>
        <p:spPr/>
        <p:txBody>
          <a:bodyPr/>
          <a:lstStyle/>
          <a:p>
            <a:fld id="{79DEAFAE-9008-4ACA-8325-21B37FD4818E}" type="slidenum">
              <a:rPr lang="en-US" smtClean="0"/>
              <a:t>19</a:t>
            </a:fld>
            <a:endParaRPr lang="en-US" dirty="0"/>
          </a:p>
        </p:txBody>
      </p:sp>
    </p:spTree>
    <p:extLst>
      <p:ext uri="{BB962C8B-B14F-4D97-AF65-F5344CB8AC3E}">
        <p14:creationId xmlns:p14="http://schemas.microsoft.com/office/powerpoint/2010/main" val="3286323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6438"/>
            <a:ext cx="6286500" cy="3535362"/>
          </a:xfrm>
        </p:spPr>
      </p:sp>
      <p:sp>
        <p:nvSpPr>
          <p:cNvPr id="3" name="Notes Placeholder 2"/>
          <p:cNvSpPr>
            <a:spLocks noGrp="1"/>
          </p:cNvSpPr>
          <p:nvPr>
            <p:ph type="body" idx="1"/>
          </p:nvPr>
        </p:nvSpPr>
        <p:spPr/>
        <p:txBody>
          <a:bodyPr/>
          <a:lstStyle/>
          <a:p>
            <a:r>
              <a:rPr lang="en-US" sz="1000" b="1" i="1" baseline="0" dirty="0">
                <a:latin typeface="Arial" panose="020B0604020202020204" pitchFamily="34" charset="0"/>
                <a:cs typeface="Arial" panose="020B0604020202020204" pitchFamily="34" charset="0"/>
              </a:rPr>
              <a:t>What is RTI?  </a:t>
            </a:r>
            <a:r>
              <a:rPr lang="en-US" sz="1000" b="0" i="0" baseline="0" dirty="0">
                <a:latin typeface="Arial" panose="020B0604020202020204" pitchFamily="34" charset="0"/>
                <a:cs typeface="Arial" panose="020B0604020202020204" pitchFamily="34" charset="0"/>
              </a:rPr>
              <a:t>Non-profit research institute whose mission to </a:t>
            </a:r>
            <a:r>
              <a:rPr lang="en-US" sz="1000" b="0" i="0" u="sng" baseline="0" dirty="0">
                <a:latin typeface="Arial" panose="020B0604020202020204" pitchFamily="34" charset="0"/>
                <a:cs typeface="Arial" panose="020B0604020202020204" pitchFamily="34" charset="0"/>
              </a:rPr>
              <a:t>improve the human condition</a:t>
            </a:r>
            <a:r>
              <a:rPr lang="en-US" sz="1000" b="0" i="0" baseline="0" dirty="0">
                <a:latin typeface="Arial" panose="020B0604020202020204" pitchFamily="34" charset="0"/>
                <a:cs typeface="Arial" panose="020B0604020202020204" pitchFamily="34" charset="0"/>
              </a:rPr>
              <a:t>. </a:t>
            </a:r>
          </a:p>
          <a:p>
            <a:endParaRPr lang="en-US" sz="1000" b="1" baseline="0" dirty="0">
              <a:latin typeface="Arial" panose="020B0604020202020204" pitchFamily="34" charset="0"/>
              <a:cs typeface="Arial" panose="020B0604020202020204" pitchFamily="34" charset="0"/>
            </a:endParaRPr>
          </a:p>
          <a:p>
            <a:r>
              <a:rPr lang="en-US" sz="1000" b="1" baseline="0" dirty="0">
                <a:latin typeface="Arial" panose="020B0604020202020204" pitchFamily="34" charset="0"/>
                <a:cs typeface="Arial" panose="020B0604020202020204" pitchFamily="34" charset="0"/>
              </a:rPr>
              <a:t>We deliver independent, objective, and scientifically rigorous res, dev, and tech services to support projects around the world.</a:t>
            </a:r>
          </a:p>
          <a:p>
            <a:endParaRPr lang="en-US" sz="1000" b="1" baseline="0" dirty="0">
              <a:latin typeface="Arial" panose="020B0604020202020204" pitchFamily="34" charset="0"/>
              <a:cs typeface="Arial" panose="020B0604020202020204" pitchFamily="34" charset="0"/>
            </a:endParaRPr>
          </a:p>
          <a:p>
            <a:r>
              <a:rPr lang="en-US" sz="1000" b="1" baseline="0" dirty="0">
                <a:latin typeface="Arial" panose="020B0604020202020204" pitchFamily="34" charset="0"/>
                <a:cs typeface="Arial" panose="020B0604020202020204" pitchFamily="34" charset="0"/>
              </a:rPr>
              <a:t>In today’s parlance, we are </a:t>
            </a:r>
            <a:r>
              <a:rPr lang="en-US" sz="1000" b="1" i="1" u="sng" baseline="0" dirty="0">
                <a:latin typeface="Arial" panose="020B0604020202020204" pitchFamily="34" charset="0"/>
                <a:cs typeface="Arial" panose="020B0604020202020204" pitchFamily="34" charset="0"/>
              </a:rPr>
              <a:t>Science for Good</a:t>
            </a:r>
            <a:r>
              <a:rPr lang="en-US" sz="1000" b="1" baseline="0" dirty="0">
                <a:latin typeface="Arial" panose="020B0604020202020204" pitchFamily="34" charset="0"/>
                <a:cs typeface="Arial" panose="020B0604020202020204" pitchFamily="34" charset="0"/>
              </a:rPr>
              <a:t>.</a:t>
            </a:r>
            <a:endParaRPr lang="en-US" sz="1000" baseline="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2</a:t>
            </a:fld>
            <a:endParaRPr lang="en-US"/>
          </a:p>
        </p:txBody>
      </p:sp>
    </p:spTree>
    <p:extLst>
      <p:ext uri="{BB962C8B-B14F-4D97-AF65-F5344CB8AC3E}">
        <p14:creationId xmlns:p14="http://schemas.microsoft.com/office/powerpoint/2010/main" val="384821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0">
              <a:lnSpc>
                <a:spcPct val="100000"/>
              </a:lnSpc>
              <a:spcBef>
                <a:spcPts val="0"/>
              </a:spcBef>
              <a:spcAft>
                <a:spcPts val="0"/>
              </a:spcAft>
              <a:buClrTx/>
              <a:buSzTx/>
              <a:buFontTx/>
              <a:buNone/>
              <a:tabLst/>
              <a:defRPr/>
            </a:pPr>
            <a:r>
              <a:rPr lang="en-US" sz="1000" b="0" i="0" dirty="0">
                <a:latin typeface="Arial" panose="020B0604020202020204" pitchFamily="34" charset="0"/>
                <a:cs typeface="Arial" panose="020B0604020202020204" pitchFamily="34" charset="0"/>
              </a:rPr>
              <a:t>Here’s a more technical view of the pipeline.  </a:t>
            </a:r>
          </a:p>
          <a:p>
            <a:pPr marL="0" marR="0" lvl="0" indent="0" algn="l" defTabSz="914400" rtl="0" eaLnBrk="1" fontAlgn="base" latinLnBrk="0" hangingPunct="0">
              <a:lnSpc>
                <a:spcPct val="100000"/>
              </a:lnSpc>
              <a:spcBef>
                <a:spcPts val="0"/>
              </a:spcBef>
              <a:spcAft>
                <a:spcPts val="0"/>
              </a:spcAft>
              <a:buClrTx/>
              <a:buSzTx/>
              <a:buFontTx/>
              <a:buNone/>
              <a:tabLst/>
              <a:defRPr/>
            </a:pPr>
            <a:endParaRPr lang="en-US" sz="1000" b="0" i="0" dirty="0">
              <a:latin typeface="Arial" panose="020B0604020202020204" pitchFamily="34" charset="0"/>
              <a:cs typeface="Arial" panose="020B0604020202020204" pitchFamily="34" charset="0"/>
            </a:endParaRPr>
          </a:p>
          <a:p>
            <a:pPr marL="0" marR="0" lvl="0" indent="0" algn="l" defTabSz="914400" rtl="0" eaLnBrk="1" fontAlgn="base" latinLnBrk="0" hangingPunct="0">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Tens of thousands of articles were ingested nightly, and various text processing steps were applied (e.g., deduplication, named entity extraction, and relevancy classification). An initial set of articles was manually reviewed and coded, and this information was used to train an ensemble of machine learning classifiers, including logistic regression, decision trees, and a neural network. </a:t>
            </a:r>
          </a:p>
          <a:p>
            <a:pPr marL="0" marR="0" lvl="0" indent="0" algn="l" defTabSz="914400" rtl="0" eaLnBrk="1" fontAlgn="base" latinLnBrk="0" hangingPunct="0">
              <a:lnSpc>
                <a:spcPct val="100000"/>
              </a:lnSpc>
              <a:spcBef>
                <a:spcPts val="0"/>
              </a:spcBef>
              <a:spcAft>
                <a:spcPts val="0"/>
              </a:spcAft>
              <a:buClrTx/>
              <a:buSzTx/>
              <a:buFontTx/>
              <a:buNone/>
              <a:tabLst/>
              <a:defRPr/>
            </a:pPr>
            <a:endParaRPr lang="en-US" sz="1000" b="0" i="0" dirty="0">
              <a:latin typeface="Arial" panose="020B0604020202020204" pitchFamily="34" charset="0"/>
              <a:cs typeface="Arial" panose="020B0604020202020204" pitchFamily="34" charset="0"/>
            </a:endParaRPr>
          </a:p>
          <a:p>
            <a:pPr marL="0" marR="0" lvl="0" indent="0" algn="l" defTabSz="914400" rtl="0" eaLnBrk="1" fontAlgn="base" latinLnBrk="0" hangingPunct="0">
              <a:lnSpc>
                <a:spcPct val="100000"/>
              </a:lnSpc>
              <a:spcBef>
                <a:spcPts val="0"/>
              </a:spcBef>
              <a:spcAft>
                <a:spcPts val="0"/>
              </a:spcAft>
              <a:buClrTx/>
              <a:buSzTx/>
              <a:buFontTx/>
              <a:buNone/>
              <a:tabLst/>
              <a:defRPr/>
            </a:pPr>
            <a:r>
              <a:rPr lang="en-US" sz="1000" b="0" i="0" dirty="0">
                <a:latin typeface="Arial" panose="020B0604020202020204" pitchFamily="34" charset="0"/>
                <a:cs typeface="Arial" panose="020B0604020202020204" pitchFamily="34" charset="0"/>
              </a:rPr>
              <a:t>From the data science perspective, this project weaves data and analytic pipelines together in creative ways.   That’s what the technical aspects of data science are all about.   </a:t>
            </a:r>
          </a:p>
          <a:p>
            <a:pPr marL="0" marR="0" lvl="0" indent="0" algn="l" defTabSz="914400" rtl="0" eaLnBrk="1" fontAlgn="base" latinLnBrk="0" hangingPunct="0">
              <a:lnSpc>
                <a:spcPct val="100000"/>
              </a:lnSpc>
              <a:spcBef>
                <a:spcPts val="0"/>
              </a:spcBef>
              <a:spcAft>
                <a:spcPts val="0"/>
              </a:spcAft>
              <a:buClrTx/>
              <a:buSzTx/>
              <a:buFontTx/>
              <a:buNone/>
              <a:tabLst/>
              <a:defRPr/>
            </a:pPr>
            <a:endParaRPr lang="en-US" sz="1000" b="0" i="0" dirty="0">
              <a:latin typeface="Arial" panose="020B0604020202020204" pitchFamily="34" charset="0"/>
              <a:cs typeface="Arial" panose="020B0604020202020204" pitchFamily="34" charset="0"/>
            </a:endParaRPr>
          </a:p>
          <a:p>
            <a:pPr marL="0" marR="0" lvl="0" indent="0" algn="l" defTabSz="914400" rtl="0" eaLnBrk="1" fontAlgn="base" latinLnBrk="0" hangingPunct="0">
              <a:lnSpc>
                <a:spcPct val="100000"/>
              </a:lnSpc>
              <a:spcBef>
                <a:spcPts val="0"/>
              </a:spcBef>
              <a:spcAft>
                <a:spcPts val="0"/>
              </a:spcAft>
              <a:buClrTx/>
              <a:buSzTx/>
              <a:buFontTx/>
              <a:buNone/>
              <a:tabLst/>
              <a:defRPr/>
            </a:pPr>
            <a:r>
              <a:rPr lang="en-US" sz="1000" b="0" i="0" dirty="0">
                <a:latin typeface="Arial" panose="020B0604020202020204" pitchFamily="34" charset="0"/>
                <a:cs typeface="Arial" panose="020B0604020202020204" pitchFamily="34" charset="0"/>
              </a:rPr>
              <a:t>Aside from impact, this is what data scientists get excited about—</a:t>
            </a:r>
            <a:r>
              <a:rPr lang="en-US" sz="1000" b="1" i="1" dirty="0">
                <a:latin typeface="Arial" panose="020B0604020202020204" pitchFamily="34" charset="0"/>
                <a:cs typeface="Arial" panose="020B0604020202020204" pitchFamily="34" charset="0"/>
              </a:rPr>
              <a:t>creating products and processes that people use.</a:t>
            </a:r>
          </a:p>
          <a:p>
            <a:pPr fontAlgn="base" hangingPunct="0"/>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7AABBF3-FAE8-884A-B539-B63959355FC2}" type="slidenum">
              <a:rPr lang="en-US" smtClean="0"/>
              <a:t>20</a:t>
            </a:fld>
            <a:endParaRPr lang="en-US" dirty="0"/>
          </a:p>
        </p:txBody>
      </p:sp>
    </p:spTree>
    <p:extLst>
      <p:ext uri="{BB962C8B-B14F-4D97-AF65-F5344CB8AC3E}">
        <p14:creationId xmlns:p14="http://schemas.microsoft.com/office/powerpoint/2010/main" val="269560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0793"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The initial step of the pipeline </a:t>
            </a:r>
            <a:r>
              <a:rPr lang="en-US" sz="1000" b="1" i="0" kern="1200" dirty="0">
                <a:solidFill>
                  <a:schemeClr val="tx1"/>
                </a:solidFill>
                <a:effectLst/>
                <a:latin typeface="Arial" panose="020B0604020202020204" pitchFamily="34" charset="0"/>
                <a:ea typeface="+mn-ea"/>
                <a:cs typeface="Arial" panose="020B0604020202020204" pitchFamily="34" charset="0"/>
              </a:rPr>
              <a:t>(the Event Listener)</a:t>
            </a:r>
            <a:r>
              <a:rPr lang="en-US" sz="1000" b="1" i="1"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chemeClr val="tx1"/>
                </a:solidFill>
                <a:effectLst/>
                <a:latin typeface="Arial" panose="020B0604020202020204" pitchFamily="34" charset="0"/>
                <a:ea typeface="+mn-ea"/>
                <a:cs typeface="Arial" panose="020B0604020202020204" pitchFamily="34" charset="0"/>
              </a:rPr>
              <a:t>collects news articles from media monitoring services, where the articles collected have a title or text that contains a word from a list of </a:t>
            </a:r>
            <a:r>
              <a:rPr lang="en-US" altLang="en-US" sz="1000" dirty="0">
                <a:latin typeface="Arial" panose="020B0604020202020204" pitchFamily="34" charset="0"/>
                <a:cs typeface="Arial" panose="020B0604020202020204" pitchFamily="34" charset="0"/>
              </a:rPr>
              <a:t>primary search terms (such as </a:t>
            </a:r>
            <a:r>
              <a:rPr lang="en-US" altLang="en-US" sz="1000" i="1" dirty="0">
                <a:latin typeface="Arial" panose="020B0604020202020204" pitchFamily="34" charset="0"/>
                <a:cs typeface="Arial" panose="020B0604020202020204" pitchFamily="34" charset="0"/>
              </a:rPr>
              <a:t>shot</a:t>
            </a:r>
            <a:r>
              <a:rPr lang="en-US" altLang="en-US" sz="1000" dirty="0">
                <a:latin typeface="Arial" panose="020B0604020202020204" pitchFamily="34" charset="0"/>
                <a:cs typeface="Arial" panose="020B0604020202020204" pitchFamily="34" charset="0"/>
              </a:rPr>
              <a:t>, </a:t>
            </a:r>
            <a:r>
              <a:rPr lang="en-US" altLang="en-US" sz="1000" i="1" dirty="0">
                <a:latin typeface="Arial" panose="020B0604020202020204" pitchFamily="34" charset="0"/>
                <a:cs typeface="Arial" panose="020B0604020202020204" pitchFamily="34" charset="0"/>
              </a:rPr>
              <a:t>standoff</a:t>
            </a:r>
            <a:r>
              <a:rPr lang="en-US" altLang="en-US" sz="1000" dirty="0">
                <a:latin typeface="Arial" panose="020B0604020202020204" pitchFamily="34" charset="0"/>
                <a:cs typeface="Arial" panose="020B0604020202020204" pitchFamily="34" charset="0"/>
              </a:rPr>
              <a:t>, </a:t>
            </a:r>
            <a:r>
              <a:rPr lang="en-US" altLang="en-US" sz="1000" i="1" dirty="0">
                <a:latin typeface="Arial" panose="020B0604020202020204" pitchFamily="34" charset="0"/>
                <a:cs typeface="Arial" panose="020B0604020202020204" pitchFamily="34" charset="0"/>
              </a:rPr>
              <a:t>use of force</a:t>
            </a:r>
            <a:r>
              <a:rPr lang="en-US" altLang="en-US" sz="1000" dirty="0">
                <a:latin typeface="Arial" panose="020B0604020202020204" pitchFamily="34" charset="0"/>
                <a:cs typeface="Arial" panose="020B0604020202020204" pitchFamily="34" charset="0"/>
              </a:rPr>
              <a:t>) </a:t>
            </a:r>
            <a:r>
              <a:rPr lang="en-US" altLang="en-US" sz="1000" b="1" i="1" u="none" dirty="0">
                <a:latin typeface="Arial" panose="020B0604020202020204" pitchFamily="34" charset="0"/>
                <a:cs typeface="Arial" panose="020B0604020202020204" pitchFamily="34" charset="0"/>
              </a:rPr>
              <a:t>and</a:t>
            </a:r>
            <a:r>
              <a:rPr lang="en-US" altLang="en-US" sz="1000" dirty="0">
                <a:latin typeface="Arial" panose="020B0604020202020204" pitchFamily="34" charset="0"/>
                <a:cs typeface="Arial" panose="020B0604020202020204" pitchFamily="34" charset="0"/>
              </a:rPr>
              <a:t> other terms indicating law enforcement involvement (such as </a:t>
            </a:r>
            <a:r>
              <a:rPr lang="en-US" altLang="en-US" sz="1000" i="1" dirty="0">
                <a:latin typeface="Arial" panose="020B0604020202020204" pitchFamily="34" charset="0"/>
                <a:cs typeface="Arial" panose="020B0604020202020204" pitchFamily="34" charset="0"/>
              </a:rPr>
              <a:t>police</a:t>
            </a:r>
            <a:r>
              <a:rPr lang="en-US" altLang="en-US" sz="1000" dirty="0">
                <a:latin typeface="Arial" panose="020B0604020202020204" pitchFamily="34" charset="0"/>
                <a:cs typeface="Arial" panose="020B0604020202020204" pitchFamily="34" charset="0"/>
              </a:rPr>
              <a:t>, </a:t>
            </a:r>
            <a:r>
              <a:rPr lang="en-US" altLang="en-US" sz="1000" i="1" dirty="0">
                <a:latin typeface="Arial" panose="020B0604020202020204" pitchFamily="34" charset="0"/>
                <a:cs typeface="Arial" panose="020B0604020202020204" pitchFamily="34" charset="0"/>
              </a:rPr>
              <a:t>officer</a:t>
            </a:r>
            <a:r>
              <a:rPr lang="en-US" altLang="en-US" sz="1000" dirty="0">
                <a:latin typeface="Arial" panose="020B0604020202020204" pitchFamily="34" charset="0"/>
                <a:cs typeface="Arial" panose="020B0604020202020204" pitchFamily="34" charset="0"/>
              </a:rPr>
              <a:t>, </a:t>
            </a:r>
            <a:r>
              <a:rPr lang="en-US" altLang="en-US" sz="1000" i="1" dirty="0">
                <a:latin typeface="Arial" panose="020B0604020202020204" pitchFamily="34" charset="0"/>
                <a:cs typeface="Arial" panose="020B0604020202020204" pitchFamily="34" charset="0"/>
              </a:rPr>
              <a:t>arrest,</a:t>
            </a:r>
            <a:r>
              <a:rPr lang="en-US" altLang="en-US" sz="1000" dirty="0">
                <a:latin typeface="Arial" panose="020B0604020202020204" pitchFamily="34" charset="0"/>
                <a:cs typeface="Arial" panose="020B0604020202020204" pitchFamily="34" charset="0"/>
              </a:rPr>
              <a:t> or </a:t>
            </a:r>
            <a:r>
              <a:rPr lang="en-US" altLang="en-US" sz="1000" i="1" dirty="0">
                <a:latin typeface="Arial" panose="020B0604020202020204" pitchFamily="34" charset="0"/>
                <a:cs typeface="Arial" panose="020B0604020202020204" pitchFamily="34" charset="0"/>
              </a:rPr>
              <a:t>custody</a:t>
            </a:r>
            <a:r>
              <a:rPr lang="en-US" altLang="en-US" sz="1000" dirty="0">
                <a:latin typeface="Arial" panose="020B0604020202020204" pitchFamily="34" charset="0"/>
                <a:cs typeface="Arial" panose="020B0604020202020204" pitchFamily="34" charset="0"/>
              </a:rPr>
              <a:t>)</a:t>
            </a:r>
          </a:p>
          <a:p>
            <a:pPr lvl="1" defTabSz="5905306" eaLnBrk="1" hangingPunct="1">
              <a:spcBef>
                <a:spcPts val="1000"/>
              </a:spcBef>
              <a:defRPr/>
            </a:pPr>
            <a:endParaRPr lang="en-US" altLang="en-US" sz="2400" dirty="0"/>
          </a:p>
          <a:p>
            <a:pPr marL="0" marR="0" lvl="0" indent="0" algn="l" defTabSz="950793"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anose="020B0604020202020204" pitchFamily="34" charset="0"/>
              <a:ea typeface="+mn-ea"/>
              <a:cs typeface="Arial" panose="020B0604020202020204" pitchFamily="34" charset="0"/>
            </a:endParaRPr>
          </a:p>
          <a:p>
            <a:pPr defTabSz="950793">
              <a:defRPr/>
            </a:pPr>
            <a:endParaRPr lang="en-US" dirty="0"/>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21</a:t>
            </a:fld>
            <a:endParaRPr lang="en-US"/>
          </a:p>
        </p:txBody>
      </p:sp>
    </p:spTree>
    <p:extLst>
      <p:ext uri="{BB962C8B-B14F-4D97-AF65-F5344CB8AC3E}">
        <p14:creationId xmlns:p14="http://schemas.microsoft.com/office/powerpoint/2010/main" val="1114525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The Event Listener </a:t>
            </a:r>
            <a:r>
              <a:rPr lang="en-US" sz="1000" dirty="0">
                <a:latin typeface="Arial" panose="020B0604020202020204" pitchFamily="34" charset="0"/>
                <a:cs typeface="Arial" panose="020B0604020202020204" pitchFamily="34" charset="0"/>
              </a:rPr>
              <a:t>brings in </a:t>
            </a:r>
            <a:r>
              <a:rPr lang="en-US" sz="1000" b="1" dirty="0">
                <a:latin typeface="Arial" panose="020B0604020202020204" pitchFamily="34" charset="0"/>
                <a:cs typeface="Arial" panose="020B0604020202020204" pitchFamily="34" charset="0"/>
              </a:rPr>
              <a:t>1.2M articles / month.  </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Again, the </a:t>
            </a:r>
            <a:r>
              <a:rPr lang="en-US" sz="1000" b="1" dirty="0">
                <a:latin typeface="Arial" panose="020B0604020202020204" pitchFamily="34" charset="0"/>
                <a:cs typeface="Arial" panose="020B0604020202020204" pitchFamily="34" charset="0"/>
              </a:rPr>
              <a:t>data science problem</a:t>
            </a:r>
            <a:r>
              <a:rPr lang="en-US" sz="1000" dirty="0">
                <a:latin typeface="Arial" panose="020B0604020202020204" pitchFamily="34" charset="0"/>
                <a:cs typeface="Arial" panose="020B0604020202020204" pitchFamily="34" charset="0"/>
              </a:rPr>
              <a:t>:  can we reduce human labor without reducing the number of individuals identified?</a:t>
            </a:r>
          </a:p>
        </p:txBody>
      </p:sp>
      <p:sp>
        <p:nvSpPr>
          <p:cNvPr id="4" name="Slide Number Placeholder 3"/>
          <p:cNvSpPr>
            <a:spLocks noGrp="1"/>
          </p:cNvSpPr>
          <p:nvPr>
            <p:ph type="sldNum" sz="quarter" idx="10"/>
          </p:nvPr>
        </p:nvSpPr>
        <p:spPr/>
        <p:txBody>
          <a:bodyPr/>
          <a:lstStyle/>
          <a:p>
            <a:fld id="{79DEAFAE-9008-4ACA-8325-21B37FD4818E}" type="slidenum">
              <a:rPr lang="en-US" smtClean="0"/>
              <a:t>22</a:t>
            </a:fld>
            <a:endParaRPr lang="en-US" dirty="0"/>
          </a:p>
        </p:txBody>
      </p:sp>
    </p:spTree>
    <p:extLst>
      <p:ext uri="{BB962C8B-B14F-4D97-AF65-F5344CB8AC3E}">
        <p14:creationId xmlns:p14="http://schemas.microsoft.com/office/powerpoint/2010/main" val="83078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Arial" panose="020B0604020202020204" pitchFamily="34" charset="0"/>
                <a:ea typeface="+mn-ea"/>
                <a:cs typeface="Arial" panose="020B0604020202020204" pitchFamily="34" charset="0"/>
              </a:rPr>
              <a:t>Text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The articles are </a:t>
            </a:r>
            <a:r>
              <a:rPr lang="en-US" sz="1000" b="1" i="1" kern="1200" dirty="0">
                <a:solidFill>
                  <a:schemeClr val="tx1"/>
                </a:solidFill>
                <a:effectLst/>
                <a:latin typeface="Arial" panose="020B0604020202020204" pitchFamily="34" charset="0"/>
                <a:ea typeface="+mn-ea"/>
                <a:cs typeface="Arial" panose="020B0604020202020204" pitchFamily="34" charset="0"/>
              </a:rPr>
              <a:t>deduplicated</a:t>
            </a:r>
            <a:r>
              <a:rPr lang="en-US" sz="1000" i="1" kern="1200" dirty="0">
                <a:solidFill>
                  <a:schemeClr val="tx1"/>
                </a:solidFill>
                <a:effectLst/>
                <a:latin typeface="Arial" panose="020B0604020202020204" pitchFamily="34" charset="0"/>
                <a:ea typeface="+mn-ea"/>
                <a:cs typeface="Arial" panose="020B0604020202020204" pitchFamily="34" charset="0"/>
              </a:rPr>
              <a:t>,</a:t>
            </a:r>
            <a:r>
              <a:rPr lang="en-US" sz="1000" kern="1200" dirty="0">
                <a:solidFill>
                  <a:schemeClr val="tx1"/>
                </a:solidFill>
                <a:effectLst/>
                <a:latin typeface="Arial" panose="020B0604020202020204" pitchFamily="34" charset="0"/>
                <a:ea typeface="+mn-ea"/>
                <a:cs typeface="Arial" panose="020B0604020202020204" pitchFamily="34" charset="0"/>
              </a:rPr>
              <a:t> a process that removes articles that have significant overlap in the article title or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Actually </a:t>
            </a:r>
            <a:r>
              <a:rPr lang="en-US" sz="1000" b="1" kern="1200" dirty="0">
                <a:solidFill>
                  <a:schemeClr val="tx1"/>
                </a:solidFill>
                <a:effectLst/>
                <a:latin typeface="Arial" panose="020B0604020202020204" pitchFamily="34" charset="0"/>
                <a:ea typeface="+mn-ea"/>
                <a:cs typeface="Arial" panose="020B0604020202020204" pitchFamily="34" charset="0"/>
              </a:rPr>
              <a:t>removes duplicates </a:t>
            </a:r>
            <a:r>
              <a:rPr lang="en-US" sz="1000" kern="1200" dirty="0">
                <a:solidFill>
                  <a:schemeClr val="tx1"/>
                </a:solidFill>
                <a:effectLst/>
                <a:latin typeface="Arial" panose="020B0604020202020204" pitchFamily="34" charset="0"/>
                <a:ea typeface="+mn-ea"/>
                <a:cs typeface="Arial" panose="020B0604020202020204" pitchFamily="34" charset="0"/>
              </a:rPr>
              <a:t>and </a:t>
            </a:r>
            <a:r>
              <a:rPr lang="en-US" sz="1000" b="1" kern="1200" dirty="0">
                <a:solidFill>
                  <a:schemeClr val="tx1"/>
                </a:solidFill>
                <a:effectLst/>
                <a:latin typeface="Arial" panose="020B0604020202020204" pitchFamily="34" charset="0"/>
                <a:ea typeface="+mn-ea"/>
                <a:cs typeface="Arial" panose="020B0604020202020204" pitchFamily="34" charset="0"/>
              </a:rPr>
              <a:t>articles from untrustworthy or duplicative sources</a:t>
            </a:r>
            <a:r>
              <a:rPr lang="en-US" sz="1000" kern="1200" dirty="0">
                <a:solidFill>
                  <a:schemeClr val="tx1"/>
                </a:solidFill>
                <a:effectLst/>
                <a:latin typeface="Arial" panose="020B0604020202020204" pitchFamily="34" charset="0"/>
                <a:ea typeface="+mn-ea"/>
                <a:cs typeface="Arial" panose="020B0604020202020204" pitchFamily="34" charset="0"/>
              </a:rPr>
              <a:t>:  no national news outlets, no Wikipedia, no Reddit, no Breitbart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Arial" panose="020B0604020202020204" pitchFamily="34" charset="0"/>
                <a:ea typeface="+mn-ea"/>
                <a:cs typeface="Arial" panose="020B0604020202020204" pitchFamily="34" charset="0"/>
              </a:rPr>
              <a:t>Down to 515,000 articles/month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9DEAFAE-9008-4ACA-8325-21B37FD4818E}" type="slidenum">
              <a:rPr lang="en-US" smtClean="0"/>
              <a:t>23</a:t>
            </a:fld>
            <a:endParaRPr lang="en-US" dirty="0"/>
          </a:p>
        </p:txBody>
      </p:sp>
    </p:spTree>
    <p:extLst>
      <p:ext uri="{BB962C8B-B14F-4D97-AF65-F5344CB8AC3E}">
        <p14:creationId xmlns:p14="http://schemas.microsoft.com/office/powerpoint/2010/main" val="370262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5905306" eaLnBrk="1" hangingPunct="1">
              <a:buClr>
                <a:schemeClr val="tx2"/>
              </a:buClr>
              <a:buSzPct val="100000"/>
              <a:buNone/>
              <a:defRPr/>
            </a:pPr>
            <a:r>
              <a:rPr lang="en-US" altLang="en-US" sz="1000" b="1" dirty="0">
                <a:latin typeface="Arial" panose="020B0604020202020204" pitchFamily="34" charset="0"/>
                <a:cs typeface="Arial" panose="020B0604020202020204" pitchFamily="34" charset="0"/>
              </a:rPr>
              <a:t>Text Similarity Detector:   </a:t>
            </a:r>
            <a:r>
              <a:rPr lang="en-US" altLang="en-US" sz="1000" b="0" dirty="0">
                <a:latin typeface="Arial" panose="020B0604020202020204" pitchFamily="34" charset="0"/>
                <a:cs typeface="Arial" panose="020B0604020202020204" pitchFamily="34" charset="0"/>
              </a:rPr>
              <a:t>uses document similarity measures to </a:t>
            </a:r>
            <a:r>
              <a:rPr lang="en-US" altLang="en-US" sz="1000" b="1" dirty="0">
                <a:latin typeface="Arial" panose="020B0604020202020204" pitchFamily="34" charset="0"/>
                <a:cs typeface="Arial" panose="020B0604020202020204" pitchFamily="34" charset="0"/>
              </a:rPr>
              <a:t>eliminate similar articles</a:t>
            </a:r>
            <a:r>
              <a:rPr lang="en-US" altLang="en-US" sz="1000" b="0" dirty="0">
                <a:latin typeface="Arial" panose="020B0604020202020204" pitchFamily="34" charset="0"/>
                <a:cs typeface="Arial" panose="020B0604020202020204" pitchFamily="34" charset="0"/>
              </a:rPr>
              <a:t>, based on text and titles</a:t>
            </a:r>
          </a:p>
          <a:p>
            <a:pPr marL="0" indent="0" defTabSz="5905306" eaLnBrk="1" hangingPunct="1">
              <a:buClr>
                <a:schemeClr val="tx2"/>
              </a:buClr>
              <a:buSzPct val="100000"/>
              <a:buNone/>
              <a:defRPr/>
            </a:pPr>
            <a:endParaRPr lang="en-US" altLang="en-US" sz="1000" b="1" dirty="0">
              <a:latin typeface="Arial" panose="020B0604020202020204" pitchFamily="34" charset="0"/>
              <a:cs typeface="Arial" panose="020B0604020202020204" pitchFamily="34" charset="0"/>
            </a:endParaRPr>
          </a:p>
          <a:p>
            <a:pPr marL="0" indent="0" defTabSz="5905306" eaLnBrk="1" hangingPunct="1">
              <a:buClr>
                <a:schemeClr val="tx2"/>
              </a:buClr>
              <a:buSzPct val="100000"/>
              <a:buNone/>
              <a:defRPr/>
            </a:pPr>
            <a:r>
              <a:rPr lang="en-US" altLang="en-US" sz="1000" b="1" dirty="0">
                <a:latin typeface="Arial" panose="020B0604020202020204" pitchFamily="34" charset="0"/>
                <a:cs typeface="Arial" panose="020B0604020202020204" pitchFamily="34" charset="0"/>
              </a:rPr>
              <a:t>Text Similarity Detector:</a:t>
            </a:r>
          </a:p>
          <a:p>
            <a:pPr marL="930545" lvl="3" indent="-457200" defTabSz="5905306" eaLnBrk="1" hangingPunct="1">
              <a:buClr>
                <a:schemeClr val="tx2"/>
              </a:buClr>
              <a:buSzPct val="85000"/>
              <a:defRPr/>
            </a:pPr>
            <a:r>
              <a:rPr lang="en-US" altLang="en-US" sz="1000" dirty="0">
                <a:latin typeface="Arial" panose="020B0604020202020204" pitchFamily="34" charset="0"/>
                <a:cs typeface="Arial" panose="020B0604020202020204" pitchFamily="34" charset="0"/>
              </a:rPr>
              <a:t>Uses TFIDF Cosine Similarity on article titles longer than 40 characters and removes articles above similarity threshold.</a:t>
            </a:r>
          </a:p>
          <a:p>
            <a:pPr marL="930545" lvl="3" indent="-457200" defTabSz="5905306" eaLnBrk="1" hangingPunct="1">
              <a:buClr>
                <a:schemeClr val="tx2"/>
              </a:buClr>
              <a:buSzPct val="85000"/>
              <a:defRPr/>
            </a:pPr>
            <a:r>
              <a:rPr lang="en-US" altLang="en-US" sz="1000" dirty="0">
                <a:latin typeface="Arial" panose="020B0604020202020204" pitchFamily="34" charset="0"/>
                <a:cs typeface="Arial" panose="020B0604020202020204" pitchFamily="34" charset="0"/>
              </a:rPr>
              <a:t>Uses TFIDF Cosine Similarity on article text and removes articles above similarity threshold.</a:t>
            </a:r>
          </a:p>
          <a:p>
            <a:pPr marL="930545" lvl="3" indent="-457200" defTabSz="5905306" eaLnBrk="1" hangingPunct="1">
              <a:buClr>
                <a:schemeClr val="tx2"/>
              </a:buClr>
              <a:buSzPct val="85000"/>
              <a:defRPr/>
            </a:pPr>
            <a:r>
              <a:rPr lang="en-US" altLang="en-US" sz="1000" dirty="0">
                <a:latin typeface="Arial" panose="020B0604020202020204" pitchFamily="34" charset="0"/>
                <a:cs typeface="Arial" panose="020B0604020202020204" pitchFamily="34" charset="0"/>
              </a:rPr>
              <a:t>Uses the set of named entities and the Jaccard similarity to remove articles above the similarity threshold.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Down to 245,000 articles/month</a:t>
            </a:r>
          </a:p>
          <a:p>
            <a:endParaRPr lang="en-US" dirty="0"/>
          </a:p>
        </p:txBody>
      </p:sp>
      <p:sp>
        <p:nvSpPr>
          <p:cNvPr id="4" name="Slide Number Placeholder 3"/>
          <p:cNvSpPr>
            <a:spLocks noGrp="1"/>
          </p:cNvSpPr>
          <p:nvPr>
            <p:ph type="sldNum" sz="quarter" idx="10"/>
          </p:nvPr>
        </p:nvSpPr>
        <p:spPr/>
        <p:txBody>
          <a:bodyPr/>
          <a:lstStyle/>
          <a:p>
            <a:fld id="{79DEAFAE-9008-4ACA-8325-21B37FD4818E}" type="slidenum">
              <a:rPr lang="en-US" smtClean="0"/>
              <a:t>24</a:t>
            </a:fld>
            <a:endParaRPr lang="en-US" dirty="0"/>
          </a:p>
        </p:txBody>
      </p:sp>
    </p:spTree>
    <p:extLst>
      <p:ext uri="{BB962C8B-B14F-4D97-AF65-F5344CB8AC3E}">
        <p14:creationId xmlns:p14="http://schemas.microsoft.com/office/powerpoint/2010/main" val="4131813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Text Similarity Detector </a:t>
            </a:r>
            <a:r>
              <a:rPr lang="en-US" sz="1000" dirty="0">
                <a:latin typeface="Arial" panose="020B0604020202020204" pitchFamily="34" charset="0"/>
                <a:cs typeface="Arial" panose="020B0604020202020204" pitchFamily="34" charset="0"/>
              </a:rPr>
              <a:t>also looks for those with similar named entities:  </a:t>
            </a:r>
            <a:r>
              <a:rPr lang="en-US" sz="1000" b="1" dirty="0">
                <a:latin typeface="Arial" panose="020B0604020202020204" pitchFamily="34" charset="0"/>
                <a:cs typeface="Arial" panose="020B0604020202020204" pitchFamily="34" charset="0"/>
              </a:rPr>
              <a:t>proper nouns</a:t>
            </a:r>
          </a:p>
          <a:p>
            <a:endParaRPr lang="en-US" dirty="0"/>
          </a:p>
          <a:p>
            <a:r>
              <a:rPr lang="en-US" sz="1000" b="1" dirty="0">
                <a:latin typeface="Arial" panose="020B0604020202020204" pitchFamily="34" charset="0"/>
                <a:cs typeface="Arial" panose="020B0604020202020204" pitchFamily="34" charset="0"/>
              </a:rPr>
              <a:t>Down to 140,000 articles/month</a:t>
            </a:r>
          </a:p>
        </p:txBody>
      </p:sp>
      <p:sp>
        <p:nvSpPr>
          <p:cNvPr id="4" name="Slide Number Placeholder 3"/>
          <p:cNvSpPr>
            <a:spLocks noGrp="1"/>
          </p:cNvSpPr>
          <p:nvPr>
            <p:ph type="sldNum" sz="quarter" idx="10"/>
          </p:nvPr>
        </p:nvSpPr>
        <p:spPr/>
        <p:txBody>
          <a:bodyPr/>
          <a:lstStyle/>
          <a:p>
            <a:fld id="{79DEAFAE-9008-4ACA-8325-21B37FD4818E}" type="slidenum">
              <a:rPr lang="en-US" smtClean="0"/>
              <a:t>25</a:t>
            </a:fld>
            <a:endParaRPr lang="en-US" dirty="0"/>
          </a:p>
        </p:txBody>
      </p:sp>
    </p:spTree>
    <p:extLst>
      <p:ext uri="{BB962C8B-B14F-4D97-AF65-F5344CB8AC3E}">
        <p14:creationId xmlns:p14="http://schemas.microsoft.com/office/powerpoint/2010/main" val="1755354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Relevancy Classifier:  Machine learning component</a:t>
            </a:r>
          </a:p>
          <a:p>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After duplicate articles are removed, the remaining articles are run through a </a:t>
            </a:r>
            <a:r>
              <a:rPr lang="en-US" sz="1000" b="1" i="1" kern="1200" dirty="0">
                <a:solidFill>
                  <a:schemeClr val="tx1"/>
                </a:solidFill>
                <a:effectLst/>
                <a:latin typeface="Arial" panose="020B0604020202020204" pitchFamily="34" charset="0"/>
                <a:ea typeface="+mn-ea"/>
                <a:cs typeface="Arial" panose="020B0604020202020204" pitchFamily="34" charset="0"/>
              </a:rPr>
              <a:t>relevancy classifier</a:t>
            </a:r>
            <a:r>
              <a:rPr lang="en-US" sz="1000" b="1"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chemeClr val="tx1"/>
                </a:solidFill>
                <a:effectLst/>
                <a:latin typeface="Arial" panose="020B0604020202020204" pitchFamily="34" charset="0"/>
                <a:ea typeface="+mn-ea"/>
                <a:cs typeface="Arial" panose="020B0604020202020204" pitchFamily="34" charset="0"/>
              </a:rPr>
              <a:t>— a </a:t>
            </a:r>
            <a:r>
              <a:rPr lang="en-US" sz="1000" b="1" i="1" kern="1200" dirty="0">
                <a:solidFill>
                  <a:schemeClr val="tx1"/>
                </a:solidFill>
                <a:effectLst/>
                <a:latin typeface="Arial" panose="020B0604020202020204" pitchFamily="34" charset="0"/>
                <a:ea typeface="+mn-ea"/>
                <a:cs typeface="Arial" panose="020B0604020202020204" pitchFamily="34" charset="0"/>
              </a:rPr>
              <a:t>machine learning model</a:t>
            </a:r>
            <a:r>
              <a:rPr lang="en-US" sz="1000" b="1"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chemeClr val="tx1"/>
                </a:solidFill>
                <a:effectLst/>
                <a:latin typeface="Arial" panose="020B0604020202020204" pitchFamily="34" charset="0"/>
                <a:ea typeface="+mn-ea"/>
                <a:cs typeface="Arial" panose="020B0604020202020204" pitchFamily="34" charset="0"/>
              </a:rPr>
              <a:t>that predicts whether the article describes an arrest related death.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Arial" panose="020B0604020202020204" pitchFamily="34" charset="0"/>
                <a:ea typeface="+mn-ea"/>
                <a:cs typeface="Arial" panose="020B0604020202020204" pitchFamily="34" charset="0"/>
              </a:rPr>
              <a:t>By design, the classifier efficiently filters out articles it is confident are irrelevant.  </a:t>
            </a:r>
            <a:r>
              <a:rPr lang="en-US" sz="1000" kern="1200" dirty="0">
                <a:solidFill>
                  <a:schemeClr val="tx1"/>
                </a:solidFill>
                <a:effectLst/>
                <a:latin typeface="Arial" panose="020B0604020202020204" pitchFamily="34" charset="0"/>
                <a:ea typeface="+mn-ea"/>
                <a:cs typeface="Arial" panose="020B0604020202020204" pitchFamily="34" charset="0"/>
              </a:rPr>
              <a:t>However, a large number of articles are </a:t>
            </a:r>
            <a:r>
              <a:rPr lang="en-US" sz="1000" u="sng" kern="1200" dirty="0">
                <a:solidFill>
                  <a:schemeClr val="tx1"/>
                </a:solidFill>
                <a:effectLst/>
                <a:latin typeface="Arial" panose="020B0604020202020204" pitchFamily="34" charset="0"/>
                <a:ea typeface="+mn-ea"/>
                <a:cs typeface="Arial" panose="020B0604020202020204" pitchFamily="34" charset="0"/>
              </a:rPr>
              <a:t>not</a:t>
            </a:r>
            <a:r>
              <a:rPr lang="en-US" sz="1000" kern="1200" dirty="0">
                <a:solidFill>
                  <a:schemeClr val="tx1"/>
                </a:solidFill>
                <a:effectLst/>
                <a:latin typeface="Arial" panose="020B0604020202020204" pitchFamily="34" charset="0"/>
                <a:ea typeface="+mn-ea"/>
                <a:cs typeface="Arial" panose="020B0604020202020204" pitchFamily="34" charset="0"/>
              </a:rPr>
              <a:t> eliminated by the machine learning model, and they may or may not be about arrest related deaths; the model is less certain about their relevancy.  Those articles remain.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u="none" strike="noStrike" kern="1200" baseline="0" dirty="0">
                <a:solidFill>
                  <a:schemeClr val="tx1"/>
                </a:solidFill>
                <a:effectLst/>
                <a:latin typeface="Arial" panose="020B0604020202020204" pitchFamily="34" charset="0"/>
                <a:ea typeface="+mn-ea"/>
                <a:cs typeface="Arial" panose="020B0604020202020204" pitchFamily="34" charset="0"/>
              </a:rPr>
              <a:t>A</a:t>
            </a:r>
            <a:r>
              <a:rPr lang="en-US" sz="1000" kern="1200" dirty="0">
                <a:solidFill>
                  <a:schemeClr val="tx1"/>
                </a:solidFill>
                <a:effectLst/>
                <a:latin typeface="Arial" panose="020B0604020202020204" pitchFamily="34" charset="0"/>
                <a:ea typeface="+mn-ea"/>
                <a:cs typeface="Arial" panose="020B0604020202020204" pitchFamily="34" charset="0"/>
              </a:rPr>
              <a:t> </a:t>
            </a:r>
            <a:r>
              <a:rPr lang="en-US" sz="1000" b="1" kern="1200" dirty="0">
                <a:solidFill>
                  <a:schemeClr val="tx1"/>
                </a:solidFill>
                <a:effectLst/>
                <a:latin typeface="Arial" panose="020B0604020202020204" pitchFamily="34" charset="0"/>
                <a:ea typeface="+mn-ea"/>
                <a:cs typeface="Arial" panose="020B0604020202020204" pitchFamily="34" charset="0"/>
              </a:rPr>
              <a:t>human coder makes the final determination </a:t>
            </a:r>
            <a:r>
              <a:rPr lang="en-US" sz="1000" kern="1200" dirty="0">
                <a:solidFill>
                  <a:schemeClr val="tx1"/>
                </a:solidFill>
                <a:effectLst/>
                <a:latin typeface="Arial" panose="020B0604020202020204" pitchFamily="34" charset="0"/>
                <a:ea typeface="+mn-ea"/>
                <a:cs typeface="Arial" panose="020B0604020202020204" pitchFamily="34" charset="0"/>
              </a:rPr>
              <a:t>of whether all remaining articles meet the definition of an arrest related death, and then links multiple articles to a specific decedent</a:t>
            </a:r>
            <a:r>
              <a:rPr lang="en-US" sz="1000" b="0" i="0" u="none" strike="noStrike" kern="1200" baseline="0" dirty="0">
                <a:solidFill>
                  <a:schemeClr val="tx1"/>
                </a:solidFill>
                <a:latin typeface="Arial" panose="020B0604020202020204" pitchFamily="34" charset="0"/>
                <a:ea typeface="+mn-ea"/>
                <a:cs typeface="Arial" panose="020B0604020202020204" pitchFamily="34" charset="0"/>
              </a:rPr>
              <a:t>, all through a </a:t>
            </a:r>
            <a:r>
              <a:rPr lang="en-US" sz="1000" b="1" i="0" u="none" strike="noStrike" kern="1200" baseline="0" dirty="0">
                <a:solidFill>
                  <a:schemeClr val="tx1"/>
                </a:solidFill>
                <a:latin typeface="Arial" panose="020B0604020202020204" pitchFamily="34" charset="0"/>
                <a:ea typeface="+mn-ea"/>
                <a:cs typeface="Arial" panose="020B0604020202020204" pitchFamily="34" charset="0"/>
              </a:rPr>
              <a:t>user-friendly</a:t>
            </a:r>
            <a:r>
              <a:rPr lang="en-US" sz="1000" b="0" i="0" u="none" strike="noStrike" kern="1200" baseline="0" dirty="0">
                <a:solidFill>
                  <a:schemeClr val="tx1"/>
                </a:solidFill>
                <a:latin typeface="Arial" panose="020B0604020202020204" pitchFamily="34" charset="0"/>
                <a:ea typeface="+mn-ea"/>
                <a:cs typeface="Arial" panose="020B0604020202020204" pitchFamily="34" charset="0"/>
              </a:rPr>
              <a:t> </a:t>
            </a:r>
            <a:r>
              <a:rPr lang="en-US" sz="1000" b="1" i="0" u="none" strike="noStrike" kern="1200" baseline="0" dirty="0">
                <a:solidFill>
                  <a:schemeClr val="tx1"/>
                </a:solidFill>
                <a:latin typeface="Arial" panose="020B0604020202020204" pitchFamily="34" charset="0"/>
                <a:ea typeface="+mn-ea"/>
                <a:cs typeface="Arial" panose="020B0604020202020204" pitchFamily="34" charset="0"/>
              </a:rPr>
              <a:t>web interface.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Once the unambiguously irrelevant articles are discarded by the ML classifier, we’re down to about </a:t>
            </a:r>
            <a:r>
              <a:rPr lang="en-US" sz="1000" b="1" kern="1200" dirty="0">
                <a:solidFill>
                  <a:schemeClr val="tx1"/>
                </a:solidFill>
                <a:effectLst/>
                <a:latin typeface="Arial" panose="020B0604020202020204" pitchFamily="34" charset="0"/>
                <a:ea typeface="+mn-ea"/>
                <a:cs typeface="Arial" panose="020B0604020202020204" pitchFamily="34" charset="0"/>
              </a:rPr>
              <a:t>8,700 articles a month </a:t>
            </a:r>
            <a:r>
              <a:rPr lang="en-US" sz="1000" kern="1200" dirty="0">
                <a:solidFill>
                  <a:schemeClr val="tx1"/>
                </a:solidFill>
                <a:effectLst/>
                <a:latin typeface="Arial" panose="020B0604020202020204" pitchFamily="34" charset="0"/>
                <a:ea typeface="+mn-ea"/>
                <a:cs typeface="Arial" panose="020B0604020202020204" pitchFamily="34" charset="0"/>
              </a:rPr>
              <a:t>that need manual review, a manageable number for a small team of coders.  </a:t>
            </a:r>
            <a:r>
              <a:rPr lang="en-US" sz="1000" b="1" kern="1200" dirty="0">
                <a:solidFill>
                  <a:schemeClr val="tx1"/>
                </a:solidFill>
                <a:effectLst/>
                <a:latin typeface="Arial" panose="020B0604020202020204" pitchFamily="34" charset="0"/>
                <a:ea typeface="+mn-ea"/>
                <a:cs typeface="Arial" panose="020B0604020202020204" pitchFamily="34" charset="0"/>
              </a:rPr>
              <a:t>T</a:t>
            </a:r>
            <a:r>
              <a:rPr lang="en-US" altLang="en-US" sz="1000" b="1" dirty="0">
                <a:latin typeface="Arial" panose="020B0604020202020204" pitchFamily="34" charset="0"/>
                <a:cs typeface="Arial" panose="020B0604020202020204" pitchFamily="34" charset="0"/>
              </a:rPr>
              <a:t>he volume of news articles is reduced by 99.2% from the initial stage.</a:t>
            </a:r>
            <a:r>
              <a:rPr lang="en-US" sz="1000" b="1" i="0" u="none" strike="noStrike" kern="1200" baseline="0" dirty="0">
                <a:solidFill>
                  <a:schemeClr val="tx1"/>
                </a:solidFill>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Through these steps, </a:t>
            </a:r>
            <a:r>
              <a:rPr lang="en-US" sz="1200" b="1" i="1" kern="1200" dirty="0">
                <a:solidFill>
                  <a:schemeClr val="tx1"/>
                </a:solidFill>
                <a:effectLst/>
                <a:latin typeface="+mn-lt"/>
                <a:ea typeface="+mn-ea"/>
                <a:cs typeface="+mn-cs"/>
              </a:rPr>
              <a:t>our pipeline achieved over 99% reduction in news articles needing manual review, while retaining over 95% of decedents (high accuracy rate)</a:t>
            </a:r>
            <a:r>
              <a:rPr lang="en-US" sz="1200" kern="1200" dirty="0">
                <a:solidFill>
                  <a:schemeClr val="tx1"/>
                </a:solidFill>
                <a:effectLst/>
                <a:latin typeface="+mn-lt"/>
                <a:ea typeface="+mn-ea"/>
                <a:cs typeface="+mn-cs"/>
              </a:rPr>
              <a:t>, allowing RTI to produce a successful proof-of-concept for the first federally sponsored program counting the number of arrest-related deaths in the United States using open-source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Arial" panose="020B0604020202020204" pitchFamily="34" charset="0"/>
                <a:ea typeface="+mn-ea"/>
                <a:cs typeface="Arial" panose="020B0604020202020204" pitchFamily="34" charset="0"/>
              </a:rPr>
              <a:t>A note about accuracy:  </a:t>
            </a:r>
            <a:r>
              <a:rPr lang="en-US" sz="1000" kern="1200" dirty="0">
                <a:solidFill>
                  <a:schemeClr val="tx1"/>
                </a:solidFill>
                <a:effectLst/>
                <a:latin typeface="Arial" panose="020B0604020202020204" pitchFamily="34" charset="0"/>
                <a:ea typeface="+mn-ea"/>
                <a:cs typeface="Arial" panose="020B0604020202020204" pitchFamily="34" charset="0"/>
              </a:rPr>
              <a:t>maintaining accuracy while reducing human burden were both important in this project. We worked with our client to define the most important accuracy metric (in this case, at least 95% of decedents retained) and implemented checks to ensure our output remained within the acceptable amount of error.  We knew we would have to continually retrain our model to maintain good performance on current and future news articles, but we also wanted to avoid biasing the model by training it against its own output. While we focused the majority of manual review on the reduced set of articles produced by our pipeline to maximize efficiency, we also labeled a 1% random sample of all articles monthly, which we used to continually validate our model. We periodically compared the model with human coders by examining a list of cases where the two strongly disagreed. Finally, we merged our results with lists of decedents from multiple external sources to confirm our false negative rate. </a:t>
            </a:r>
            <a:r>
              <a:rPr lang="en-US" sz="1000" b="1" kern="1200" dirty="0">
                <a:solidFill>
                  <a:schemeClr val="tx1"/>
                </a:solidFill>
                <a:effectLst/>
                <a:latin typeface="Arial" panose="020B0604020202020204" pitchFamily="34" charset="0"/>
                <a:ea typeface="+mn-ea"/>
                <a:cs typeface="Arial" panose="020B0604020202020204" pitchFamily="34" charset="0"/>
              </a:rPr>
              <a:t>We identified the cause of any missing decedents and tweaked parameters as necessary to ensure such mistakes would not be repeated.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0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000" dirty="0">
                <a:latin typeface="Arial" panose="020B0604020202020204" pitchFamily="34" charset="0"/>
                <a:cs typeface="Arial" panose="020B0604020202020204" pitchFamily="34" charset="0"/>
              </a:rPr>
              <a:t>Machine learning classifiers were developed and trained based on an initial sample of 150,000 manually coded articles.  Model updates are recurring, and articles are weighed to protect against developing a biased classifier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000" dirty="0">
                <a:latin typeface="Arial" panose="020B0604020202020204" pitchFamily="34" charset="0"/>
                <a:cs typeface="Arial" panose="020B0604020202020204" pitchFamily="34" charset="0"/>
              </a:rPr>
              <a:t>Separate ensemble models for article title and text produce a predicted probability of relevancy. Articles above a cutoff score are classified as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000" dirty="0">
                <a:latin typeface="Arial" panose="020B0604020202020204" pitchFamily="34" charset="0"/>
                <a:cs typeface="Arial" panose="020B0604020202020204" pitchFamily="34" charset="0"/>
              </a:rPr>
              <a:t>*/ </a:t>
            </a:r>
            <a:endParaRPr lang="en-US" altLang="en-US" sz="1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9DEAFAE-9008-4ACA-8325-21B37FD4818E}" type="slidenum">
              <a:rPr lang="en-US" smtClean="0"/>
              <a:t>26</a:t>
            </a:fld>
            <a:endParaRPr lang="en-US" dirty="0"/>
          </a:p>
        </p:txBody>
      </p:sp>
    </p:spTree>
    <p:extLst>
      <p:ext uri="{BB962C8B-B14F-4D97-AF65-F5344CB8AC3E}">
        <p14:creationId xmlns:p14="http://schemas.microsoft.com/office/powerpoint/2010/main" val="409420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Arial" panose="020B0604020202020204" pitchFamily="34" charset="0"/>
                <a:ea typeface="+mn-ea"/>
                <a:cs typeface="Arial" panose="020B0604020202020204" pitchFamily="34" charset="0"/>
              </a:rPr>
              <a:t>Here’s the web interface I mentioned: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000" dirty="0">
                <a:latin typeface="Arial" panose="020B0604020202020204" pitchFamily="34" charset="0"/>
                <a:cs typeface="Arial" panose="020B0604020202020204" pitchFamily="34" charset="0"/>
              </a:rPr>
              <a:t>Through this user-friendly web interface, the remaining potentially relevant articles are presented to a team of human coders.  If an article meets the definition, details about the event (e.g. decedent name, law enforcement agency) are entered through the web form, and articles covering the same event are linked.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000" b="1" dirty="0">
                <a:latin typeface="Arial" panose="020B0604020202020204" pitchFamily="34" charset="0"/>
                <a:cs typeface="Arial" panose="020B0604020202020204" pitchFamily="34" charset="0"/>
              </a:rPr>
              <a:t>The web interface assists with all of this. </a:t>
            </a:r>
            <a:r>
              <a:rPr lang="en-US" altLang="en-US" sz="1000" dirty="0">
                <a:latin typeface="Arial" panose="020B0604020202020204" pitchFamily="34" charset="0"/>
                <a:cs typeface="Arial" panose="020B0604020202020204" pitchFamily="34" charset="0"/>
              </a:rPr>
              <a:t> For example, there’s a feature that </a:t>
            </a:r>
            <a:r>
              <a:rPr lang="en-US" sz="1000" b="0" i="0" u="none" strike="noStrike" kern="1200" baseline="0" dirty="0">
                <a:solidFill>
                  <a:schemeClr val="tx1"/>
                </a:solidFill>
                <a:latin typeface="Arial" panose="020B0604020202020204" pitchFamily="34" charset="0"/>
                <a:ea typeface="+mn-ea"/>
                <a:cs typeface="Arial" panose="020B0604020202020204" pitchFamily="34" charset="0"/>
              </a:rPr>
              <a:t>suggests the decedent’s name so coders don’t have to keep typing it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kern="1200" baseline="0" dirty="0">
              <a:solidFill>
                <a:schemeClr val="tx1"/>
              </a:solidFill>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latin typeface="Arial" panose="020B0604020202020204" pitchFamily="34" charset="0"/>
                <a:ea typeface="+mn-ea"/>
                <a:cs typeface="Arial" panose="020B0604020202020204" pitchFamily="34" charset="0"/>
              </a:rPr>
              <a:t>The web interface was a feature that most delighted our coders—made it so easy to do their job.  Not only fewer articles, but no more spreadsheets!</a:t>
            </a:r>
            <a:endParaRPr lang="en-US" b="0" dirty="0"/>
          </a:p>
        </p:txBody>
      </p:sp>
    </p:spTree>
    <p:extLst>
      <p:ext uri="{BB962C8B-B14F-4D97-AF65-F5344CB8AC3E}">
        <p14:creationId xmlns:p14="http://schemas.microsoft.com/office/powerpoint/2010/main" val="2822330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793">
              <a:defRPr/>
            </a:pPr>
            <a:r>
              <a:rPr lang="en-US" sz="1000" b="1" dirty="0">
                <a:latin typeface="Arial" panose="020B0604020202020204" pitchFamily="34" charset="0"/>
                <a:cs typeface="Arial" panose="020B0604020202020204" pitchFamily="34" charset="0"/>
              </a:rPr>
              <a:t>Funnel that shows the reduction in articles at the various stages.   After human coders are done, there are </a:t>
            </a:r>
            <a:r>
              <a:rPr lang="en-US" sz="1000" b="1" dirty="0" err="1">
                <a:latin typeface="Arial" panose="020B0604020202020204" pitchFamily="34" charset="0"/>
                <a:cs typeface="Arial" panose="020B0604020202020204" pitchFamily="34" charset="0"/>
              </a:rPr>
              <a:t>approx</a:t>
            </a:r>
            <a:r>
              <a:rPr lang="en-US" sz="1000" b="1" dirty="0">
                <a:latin typeface="Arial" panose="020B0604020202020204" pitchFamily="34" charset="0"/>
                <a:cs typeface="Arial" panose="020B0604020202020204" pitchFamily="34" charset="0"/>
              </a:rPr>
              <a:t> 1,250 articles/month identifying a potential arrest-related death.</a:t>
            </a:r>
          </a:p>
          <a:p>
            <a:pPr defTabSz="950793">
              <a:defRPr/>
            </a:pPr>
            <a:endParaRPr lang="en-US" sz="1000" b="1" dirty="0">
              <a:latin typeface="Arial" panose="020B0604020202020204" pitchFamily="34" charset="0"/>
              <a:cs typeface="Arial" panose="020B0604020202020204" pitchFamily="34" charset="0"/>
            </a:endParaRPr>
          </a:p>
          <a:p>
            <a:pPr defTabSz="950793">
              <a:defRPr/>
            </a:pPr>
            <a:r>
              <a:rPr lang="en-US" sz="1000" b="1" dirty="0">
                <a:latin typeface="Arial" panose="020B0604020202020204" pitchFamily="34" charset="0"/>
                <a:cs typeface="Arial" panose="020B0604020202020204" pitchFamily="34" charset="0"/>
              </a:rPr>
              <a:t>Emphasize</a:t>
            </a:r>
            <a:r>
              <a:rPr lang="en-US" sz="1000" b="1" baseline="0" dirty="0">
                <a:latin typeface="Arial" panose="020B0604020202020204" pitchFamily="34" charset="0"/>
                <a:cs typeface="Arial" panose="020B0604020202020204" pitchFamily="34" charset="0"/>
              </a:rPr>
              <a:t> the labor and expense to client to review all articles.</a:t>
            </a:r>
          </a:p>
          <a:p>
            <a:pPr defTabSz="950793">
              <a:defRPr/>
            </a:pPr>
            <a:r>
              <a:rPr lang="en-US" sz="1000" baseline="0" dirty="0">
                <a:latin typeface="Arial" panose="020B0604020202020204" pitchFamily="34" charset="0"/>
                <a:cs typeface="Arial" panose="020B0604020202020204" pitchFamily="34" charset="0"/>
              </a:rPr>
              <a:t>35% of ARDs only mentioned in one news story</a:t>
            </a:r>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28</a:t>
            </a:fld>
            <a:endParaRPr lang="en-US"/>
          </a:p>
        </p:txBody>
      </p:sp>
    </p:spTree>
    <p:extLst>
      <p:ext uri="{BB962C8B-B14F-4D97-AF65-F5344CB8AC3E}">
        <p14:creationId xmlns:p14="http://schemas.microsoft.com/office/powerpoint/2010/main" val="1464937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3"/>
            <a:ext cx="5608320" cy="5138585"/>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Arial" panose="020B0604020202020204" pitchFamily="34" charset="0"/>
                <a:cs typeface="Arial" panose="020B0604020202020204" pitchFamily="34" charset="0"/>
              </a:rPr>
              <a:t>In the </a:t>
            </a:r>
            <a:r>
              <a:rPr lang="en-US" sz="1000" b="1" dirty="0">
                <a:latin typeface="Arial" panose="020B0604020202020204" pitchFamily="34" charset="0"/>
                <a:cs typeface="Arial" panose="020B0604020202020204" pitchFamily="34" charset="0"/>
              </a:rPr>
              <a:t>2015-16 Re-design Study</a:t>
            </a:r>
            <a:r>
              <a:rPr lang="en-US" sz="1000" dirty="0">
                <a:latin typeface="Arial" panose="020B0604020202020204" pitchFamily="34" charset="0"/>
                <a:cs typeface="Arial" panose="020B0604020202020204" pitchFamily="34" charset="0"/>
              </a:rPr>
              <a:t>, between the media review and the follow-up survey, we estimated </a:t>
            </a:r>
            <a:r>
              <a:rPr lang="en-US" sz="1000" b="1" dirty="0">
                <a:latin typeface="Arial" panose="020B0604020202020204" pitchFamily="34" charset="0"/>
                <a:cs typeface="Arial" panose="020B0604020202020204" pitchFamily="34" charset="0"/>
              </a:rPr>
              <a:t>1,900</a:t>
            </a:r>
            <a:r>
              <a:rPr lang="en-US" sz="1000" dirty="0">
                <a:latin typeface="Arial" panose="020B0604020202020204" pitchFamily="34" charset="0"/>
                <a:cs typeface="Arial" panose="020B0604020202020204" pitchFamily="34" charset="0"/>
              </a:rPr>
              <a:t> arrest-related deaths occurred </a:t>
            </a:r>
            <a:r>
              <a:rPr lang="en-US" sz="1000" b="1" dirty="0">
                <a:latin typeface="Arial" panose="020B0604020202020204" pitchFamily="34" charset="0"/>
                <a:cs typeface="Arial" panose="020B0604020202020204" pitchFamily="34" charset="0"/>
              </a:rPr>
              <a:t>from June 2015 through May 2016, far outpacing the previous methodology.</a:t>
            </a:r>
          </a:p>
          <a:p>
            <a:pPr marL="0" indent="0">
              <a:buFont typeface="Arial" panose="020B0604020202020204" pitchFamily="34" charset="0"/>
              <a:buNone/>
            </a:pPr>
            <a:endParaRPr lang="en-US" sz="10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000" dirty="0">
                <a:latin typeface="Arial" panose="020B0604020202020204" pitchFamily="34" charset="0"/>
                <a:cs typeface="Arial" panose="020B0604020202020204" pitchFamily="34" charset="0"/>
              </a:rPr>
              <a:t>/*</a:t>
            </a:r>
          </a:p>
          <a:p>
            <a:pPr marL="291179" indent="-291179">
              <a:buFont typeface="Arial" panose="020B0604020202020204" pitchFamily="34" charset="0"/>
              <a:buChar char="•"/>
            </a:pPr>
            <a:r>
              <a:rPr lang="en-US" sz="1000" dirty="0">
                <a:latin typeface="Arial" panose="020B0604020202020204" pitchFamily="34" charset="0"/>
                <a:cs typeface="Arial" panose="020B0604020202020204" pitchFamily="34" charset="0"/>
              </a:rPr>
              <a:t>The revised ARD program methodology is designed to increase the reliability, validity, and comprehensiveness of the data collection. </a:t>
            </a:r>
          </a:p>
          <a:p>
            <a:pPr marL="291179" indent="-291179">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pPr marL="291179" indent="-291179">
              <a:buFont typeface="Arial" panose="020B0604020202020204" pitchFamily="34" charset="0"/>
              <a:buChar char="•"/>
            </a:pPr>
            <a:r>
              <a:rPr lang="en-US" sz="1000" b="0" dirty="0">
                <a:latin typeface="Arial" panose="020B0604020202020204" pitchFamily="34" charset="0"/>
                <a:cs typeface="Arial" panose="020B0604020202020204" pitchFamily="34" charset="0"/>
              </a:rPr>
              <a:t>Media reviews identified 1,348 potential arrest-related deaths in the United States from June 1, 2015 through March 31, 2016. With the exception of June, the number of deaths was fairly consistent across months, ranging from 87 to 156 arrest-related deaths—an average of 135 deaths per month.</a:t>
            </a:r>
          </a:p>
          <a:p>
            <a:pPr marL="291179" indent="-291179">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pPr marL="291179" indent="-291179">
              <a:buFont typeface="Arial" panose="020B0604020202020204" pitchFamily="34" charset="0"/>
              <a:buChar char="•"/>
            </a:pPr>
            <a:r>
              <a:rPr lang="en-US" sz="1000" dirty="0">
                <a:latin typeface="Arial" panose="020B0604020202020204" pitchFamily="34" charset="0"/>
                <a:cs typeface="Arial" panose="020B0604020202020204" pitchFamily="34" charset="0"/>
              </a:rPr>
              <a:t>BJS conducted a </a:t>
            </a:r>
            <a:r>
              <a:rPr lang="en-US" sz="1000" b="1" dirty="0">
                <a:latin typeface="Arial" panose="020B0604020202020204" pitchFamily="34" charset="0"/>
                <a:cs typeface="Arial" panose="020B0604020202020204" pitchFamily="34" charset="0"/>
              </a:rPr>
              <a:t>survey</a:t>
            </a:r>
            <a:r>
              <a:rPr lang="en-US" sz="1000" dirty="0">
                <a:latin typeface="Arial" panose="020B0604020202020204" pitchFamily="34" charset="0"/>
                <a:cs typeface="Arial" panose="020B0604020202020204" pitchFamily="34" charset="0"/>
              </a:rPr>
              <a:t> to confirm and collect more information about the deaths that were identified in June, July, and August 2015. </a:t>
            </a:r>
          </a:p>
          <a:p>
            <a:pPr marL="291179" indent="-291179">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pPr marL="291179" indent="-291179">
              <a:buFont typeface="Arial" panose="020B0604020202020204" pitchFamily="34" charset="0"/>
              <a:buChar char="•"/>
            </a:pPr>
            <a:r>
              <a:rPr lang="en-US" sz="1000" dirty="0">
                <a:latin typeface="Arial" panose="020B0604020202020204" pitchFamily="34" charset="0"/>
                <a:cs typeface="Arial" panose="020B0604020202020204" pitchFamily="34" charset="0"/>
              </a:rPr>
              <a:t>Using information captured from media sources </a:t>
            </a:r>
            <a:r>
              <a:rPr lang="en-US" sz="1000" b="1" dirty="0">
                <a:latin typeface="Arial" panose="020B0604020202020204" pitchFamily="34" charset="0"/>
                <a:cs typeface="Arial" panose="020B0604020202020204" pitchFamily="34" charset="0"/>
              </a:rPr>
              <a:t>from June 2015 through May 2016 </a:t>
            </a:r>
            <a:r>
              <a:rPr lang="en-US" sz="1000" dirty="0">
                <a:latin typeface="Arial" panose="020B0604020202020204" pitchFamily="34" charset="0"/>
                <a:cs typeface="Arial" panose="020B0604020202020204" pitchFamily="34" charset="0"/>
              </a:rPr>
              <a:t>and assuming another 12% identified directly from agencies, an </a:t>
            </a:r>
            <a:r>
              <a:rPr lang="en-US" sz="1000" b="1" dirty="0">
                <a:latin typeface="Arial" panose="020B0604020202020204" pitchFamily="34" charset="0"/>
                <a:cs typeface="Arial" panose="020B0604020202020204" pitchFamily="34" charset="0"/>
              </a:rPr>
              <a:t>estimated 1,900 arrest-related deaths occurred.</a:t>
            </a:r>
          </a:p>
          <a:p>
            <a:pPr marL="0" indent="0">
              <a:buFont typeface="Arial" panose="020B0604020202020204" pitchFamily="34" charset="0"/>
              <a:buNone/>
            </a:pPr>
            <a:r>
              <a:rPr lang="en-US" sz="1000" b="1"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77AABBF3-FAE8-884A-B539-B63959355FC2}" type="slidenum">
              <a:rPr lang="en-US" smtClean="0"/>
              <a:t>30</a:t>
            </a:fld>
            <a:endParaRPr lang="en-US" dirty="0"/>
          </a:p>
        </p:txBody>
      </p:sp>
    </p:spTree>
    <p:extLst>
      <p:ext uri="{BB962C8B-B14F-4D97-AF65-F5344CB8AC3E}">
        <p14:creationId xmlns:p14="http://schemas.microsoft.com/office/powerpoint/2010/main" val="1544564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rial" panose="020B0604020202020204" pitchFamily="34" charset="0"/>
                <a:cs typeface="Arial" panose="020B0604020202020204" pitchFamily="34" charset="0"/>
              </a:rPr>
              <a:t>We’re a large and global organization.  Almost a billion dollar a year company.</a:t>
            </a:r>
          </a:p>
          <a:p>
            <a:endParaRPr lang="en-US" sz="12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5000 staff, representing 250 degree fields, and…a</a:t>
            </a:r>
            <a:r>
              <a:rPr lang="en-US" sz="1200" b="1" dirty="0">
                <a:latin typeface="Arial" panose="020B0604020202020204" pitchFamily="34" charset="0"/>
                <a:ea typeface="ヒラギノ角ゴ Pro W3"/>
                <a:cs typeface="Arial" panose="020B0604020202020204" pitchFamily="34" charset="0"/>
              </a:rPr>
              <a:t>t any given time, ~3,800 ongoing projects with over 1,000 clients around the world.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3</a:t>
            </a:fld>
            <a:endParaRPr lang="en-US"/>
          </a:p>
        </p:txBody>
      </p:sp>
    </p:spTree>
    <p:extLst>
      <p:ext uri="{BB962C8B-B14F-4D97-AF65-F5344CB8AC3E}">
        <p14:creationId xmlns:p14="http://schemas.microsoft.com/office/powerpoint/2010/main" val="1222758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 Dec 2016, </a:t>
            </a:r>
            <a:r>
              <a:rPr lang="en-US" dirty="0"/>
              <a:t>BJS published the report, which can be found on their website.</a:t>
            </a:r>
          </a:p>
          <a:p>
            <a:endParaRPr lang="en-US" dirty="0"/>
          </a:p>
          <a:p>
            <a:r>
              <a:rPr lang="en-US" sz="1200" kern="1200" dirty="0">
                <a:solidFill>
                  <a:schemeClr val="tx1"/>
                </a:solidFill>
                <a:effectLst/>
                <a:latin typeface="+mn-lt"/>
                <a:ea typeface="+mn-ea"/>
                <a:cs typeface="+mn-cs"/>
              </a:rPr>
              <a:t>This project has been featured in numerous media outlets, including </a:t>
            </a:r>
            <a:r>
              <a:rPr lang="en-US" sz="1200" i="1" kern="1200" dirty="0">
                <a:solidFill>
                  <a:schemeClr val="tx1"/>
                </a:solidFill>
                <a:effectLst/>
                <a:latin typeface="+mn-lt"/>
                <a:ea typeface="+mn-ea"/>
                <a:cs typeface="+mn-cs"/>
              </a:rPr>
              <a:t>The Guardian</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2015</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4"/>
              </a:rPr>
              <a:t>2016</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5"/>
              </a:rPr>
              <a:t>fivethirtyeight.com</a:t>
            </a:r>
            <a:r>
              <a:rPr lang="en-US" sz="1200" kern="1200" dirty="0">
                <a:solidFill>
                  <a:schemeClr val="tx1"/>
                </a:solidFill>
                <a:effectLst/>
                <a:latin typeface="+mn-lt"/>
                <a:ea typeface="+mn-ea"/>
                <a:cs typeface="+mn-cs"/>
              </a:rPr>
              <a:t>, who also included it among the </a:t>
            </a:r>
            <a:r>
              <a:rPr lang="en-US" sz="1200" u="sng" kern="1200" dirty="0">
                <a:solidFill>
                  <a:schemeClr val="tx1"/>
                </a:solidFill>
                <a:effectLst/>
                <a:latin typeface="+mn-lt"/>
                <a:ea typeface="+mn-ea"/>
                <a:cs typeface="+mn-cs"/>
                <a:hlinkClick r:id="rId6"/>
              </a:rPr>
              <a:t>Best Data Stories of 2016.</a:t>
            </a:r>
            <a:endParaRPr lang="en-US" dirty="0"/>
          </a:p>
        </p:txBody>
      </p:sp>
      <p:sp>
        <p:nvSpPr>
          <p:cNvPr id="4" name="Slide Number Placeholder 3"/>
          <p:cNvSpPr>
            <a:spLocks noGrp="1"/>
          </p:cNvSpPr>
          <p:nvPr>
            <p:ph type="sldNum" sz="quarter" idx="10"/>
          </p:nvPr>
        </p:nvSpPr>
        <p:spPr/>
        <p:txBody>
          <a:bodyPr/>
          <a:lstStyle/>
          <a:p>
            <a:fld id="{79DEAFAE-9008-4ACA-8325-21B37FD4818E}" type="slidenum">
              <a:rPr lang="en-US" smtClean="0"/>
              <a:t>31</a:t>
            </a:fld>
            <a:endParaRPr lang="en-US" dirty="0"/>
          </a:p>
        </p:txBody>
      </p:sp>
    </p:spTree>
    <p:extLst>
      <p:ext uri="{BB962C8B-B14F-4D97-AF65-F5344CB8AC3E}">
        <p14:creationId xmlns:p14="http://schemas.microsoft.com/office/powerpoint/2010/main" val="3715824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3"/>
            <a:ext cx="5608320" cy="5138585"/>
          </a:xfrm>
        </p:spPr>
        <p:txBody>
          <a:bodyPr/>
          <a:lstStyle/>
          <a:p>
            <a:pPr defTabSz="931774">
              <a:defRPr/>
            </a:pPr>
            <a:r>
              <a:rPr lang="en-US" sz="1000" b="1" u="sng" dirty="0">
                <a:latin typeface="Arial" panose="020B0604020202020204" pitchFamily="34" charset="0"/>
                <a:cs typeface="Arial" panose="020B0604020202020204" pitchFamily="34" charset="0"/>
              </a:rPr>
              <a:t>Why is this project important:</a:t>
            </a:r>
          </a:p>
          <a:p>
            <a:pPr defTabSz="931774">
              <a:defRPr/>
            </a:pPr>
            <a:r>
              <a:rPr lang="en-US" sz="1000" dirty="0">
                <a:latin typeface="Arial" panose="020B0604020202020204" pitchFamily="34" charset="0"/>
                <a:cs typeface="Arial" panose="020B0604020202020204" pitchFamily="34" charset="0"/>
              </a:rPr>
              <a:t>The methodology was successful in standardizing data collection, so that the Justice Department no longer needs to rely on voluntary reporting by local law enforcement.  </a:t>
            </a:r>
            <a:r>
              <a:rPr lang="en-US" sz="1000" b="1" dirty="0">
                <a:latin typeface="Arial" panose="020B0604020202020204" pitchFamily="34" charset="0"/>
                <a:cs typeface="Arial" panose="020B0604020202020204" pitchFamily="34" charset="0"/>
              </a:rPr>
              <a:t>Our system, as reported in </a:t>
            </a:r>
            <a:r>
              <a:rPr lang="en-US" sz="1000" b="1" i="1" dirty="0">
                <a:latin typeface="Arial" panose="020B0604020202020204" pitchFamily="34" charset="0"/>
                <a:cs typeface="Arial" panose="020B0604020202020204" pitchFamily="34" charset="0"/>
              </a:rPr>
              <a:t>The Guardian</a:t>
            </a:r>
            <a:r>
              <a:rPr lang="en-US" sz="1000" b="1" dirty="0">
                <a:latin typeface="Arial" panose="020B0604020202020204" pitchFamily="34" charset="0"/>
                <a:cs typeface="Arial" panose="020B0604020202020204" pitchFamily="34" charset="0"/>
              </a:rPr>
              <a:t>, is the most comprehensive official effort so far to accurately record the number of deaths at the hands of American law enforcement and provide the “national, consistent data” described by the US AG.</a:t>
            </a:r>
          </a:p>
          <a:p>
            <a:pPr defTabSz="931774">
              <a:defRPr/>
            </a:pPr>
            <a:endParaRPr lang="en-US" sz="1000" b="1" dirty="0">
              <a:latin typeface="Arial" panose="020B0604020202020204" pitchFamily="34" charset="0"/>
              <a:cs typeface="Arial" panose="020B0604020202020204" pitchFamily="34" charset="0"/>
            </a:endParaRPr>
          </a:p>
          <a:p>
            <a:pPr defTabSz="931774">
              <a:defRPr/>
            </a:pPr>
            <a:r>
              <a:rPr lang="en-US" sz="1000" dirty="0">
                <a:effectLst/>
              </a:rPr>
              <a:t>Once the unambiguously irrelevant articles are discarded by the machine learning classifier, there are less than 10,000 thousand articles a month that need manual review, a manageable number for a small team of human coders. Through these steps, </a:t>
            </a:r>
            <a:r>
              <a:rPr lang="en-US" sz="1000" b="1" i="1" dirty="0">
                <a:effectLst/>
              </a:rPr>
              <a:t>our pipeline achieved over 99 percent reduction in news articles needing manual review, while retaining over 95 percent of decedents (high accuracy rate)</a:t>
            </a:r>
            <a:r>
              <a:rPr lang="en-US" sz="1000" dirty="0">
                <a:effectLst/>
              </a:rPr>
              <a:t>, allowing RTI to produce a successful proof-of-concept for the first federally sponsored program counting the number of arrest-related deaths in the United States using open-source data. </a:t>
            </a:r>
            <a:endParaRPr lang="en-US" sz="1000" b="1" dirty="0">
              <a:latin typeface="Arial" panose="020B0604020202020204" pitchFamily="34" charset="0"/>
              <a:cs typeface="Arial" panose="020B0604020202020204" pitchFamily="34" charset="0"/>
            </a:endParaRPr>
          </a:p>
          <a:p>
            <a:pPr defTabSz="931774">
              <a:defRPr/>
            </a:pPr>
            <a:endParaRPr lang="en-US" sz="10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sng" dirty="0">
                <a:latin typeface="Arial" panose="020B0604020202020204" pitchFamily="34" charset="0"/>
                <a:cs typeface="Arial" panose="020B0604020202020204" pitchFamily="34" charset="0"/>
              </a:rPr>
              <a:t>Broader Perspective: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As I mentioned, this hybrid approach to problem-solving is likely to represent the future (at least in the applied research business that we’re in).  Solutions can range anywhere from the </a:t>
            </a:r>
            <a:r>
              <a:rPr lang="en-US" sz="1000" b="1" dirty="0">
                <a:latin typeface="Arial" panose="020B0604020202020204" pitchFamily="34" charset="0"/>
                <a:cs typeface="Arial" panose="020B0604020202020204" pitchFamily="34" charset="0"/>
              </a:rPr>
              <a:t>traditional</a:t>
            </a:r>
            <a:r>
              <a:rPr lang="en-US" sz="1000" dirty="0">
                <a:latin typeface="Arial" panose="020B0604020202020204" pitchFamily="34" charset="0"/>
                <a:cs typeface="Arial" panose="020B0604020202020204" pitchFamily="34" charset="0"/>
              </a:rPr>
              <a:t> on one end (what we think of as primary data collection for research purposes) to the </a:t>
            </a:r>
            <a:r>
              <a:rPr lang="en-US" sz="1000" b="1" dirty="0">
                <a:latin typeface="Arial" panose="020B0604020202020204" pitchFamily="34" charset="0"/>
                <a:cs typeface="Arial" panose="020B0604020202020204" pitchFamily="34" charset="0"/>
              </a:rPr>
              <a:t>unorthodox</a:t>
            </a:r>
            <a:r>
              <a:rPr lang="en-US" sz="1000" dirty="0">
                <a:latin typeface="Arial" panose="020B0604020202020204" pitchFamily="34" charset="0"/>
                <a:cs typeface="Arial" panose="020B0604020202020204" pitchFamily="34" charset="0"/>
              </a:rPr>
              <a:t> (however you define it—found data, digital exhaust, combined with machine learning, AI) on the other end, to every combination of the two approaches in between.  There can potentially be </a:t>
            </a:r>
            <a:r>
              <a:rPr lang="en-US" sz="1000" u="sng" dirty="0">
                <a:latin typeface="Arial" panose="020B0604020202020204" pitchFamily="34" charset="0"/>
                <a:cs typeface="Arial" panose="020B0604020202020204" pitchFamily="34" charset="0"/>
              </a:rPr>
              <a:t>many</a:t>
            </a:r>
            <a:r>
              <a:rPr lang="en-US" sz="1000" dirty="0">
                <a:latin typeface="Arial" panose="020B0604020202020204" pitchFamily="34" charset="0"/>
                <a:cs typeface="Arial" panose="020B0604020202020204" pitchFamily="34" charset="0"/>
              </a:rPr>
              <a:t> workable solutions to any given problem.</a:t>
            </a:r>
            <a:r>
              <a:rPr lang="en-US" sz="1200" kern="1200" dirty="0">
                <a:solidFill>
                  <a:schemeClr val="tx1"/>
                </a:solidFill>
                <a:effectLst/>
                <a:latin typeface="+mn-lt"/>
                <a:ea typeface="+mn-ea"/>
                <a:cs typeface="+mn-cs"/>
              </a:rPr>
              <a:t> The solution presented here is important because it’s not something we could have done 30 years ago. Societal problems may remain the same, but the solutions are re-invented.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r>
              <a:rPr lang="en-US" sz="1000" b="1" u="sng" dirty="0">
                <a:latin typeface="Arial" panose="020B0604020202020204" pitchFamily="34" charset="0"/>
                <a:ea typeface="ヒラギノ角ゴ Pro W3" pitchFamily="1" charset="-128"/>
                <a:cs typeface="Arial" panose="020B0604020202020204" pitchFamily="34" charset="0"/>
              </a:rPr>
              <a:t>Media Attention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latin typeface="Arial" panose="020B0604020202020204" pitchFamily="34" charset="0"/>
                <a:ea typeface="+mn-ea"/>
                <a:cs typeface="Arial" panose="020B0604020202020204" pitchFamily="34" charset="0"/>
              </a:rPr>
              <a:t>This project has been featured in numerous media outlets, including The Guardian, fivethirtyeight.com (who also included it among the </a:t>
            </a:r>
            <a:r>
              <a:rPr lang="en-US" sz="1000" b="1" i="0" u="none" strike="noStrike" kern="1200" baseline="0" dirty="0">
                <a:solidFill>
                  <a:schemeClr val="tx1"/>
                </a:solidFill>
                <a:latin typeface="Arial" panose="020B0604020202020204" pitchFamily="34" charset="0"/>
                <a:ea typeface="+mn-ea"/>
                <a:cs typeface="Arial" panose="020B0604020202020204" pitchFamily="34" charset="0"/>
              </a:rPr>
              <a:t>Best Data Stories of 2016</a:t>
            </a:r>
            <a:r>
              <a:rPr lang="en-US" sz="1000" b="0" i="0" u="none" strike="noStrike" kern="1200" baseline="0" dirty="0">
                <a:solidFill>
                  <a:schemeClr val="tx1"/>
                </a:solidFill>
                <a:latin typeface="Arial" panose="020B0604020202020204" pitchFamily="34" charset="0"/>
                <a:ea typeface="+mn-ea"/>
                <a:cs typeface="Arial" panose="020B0604020202020204" pitchFamily="34" charset="0"/>
              </a:rPr>
              <a:t>), and others (e.g. </a:t>
            </a:r>
            <a:r>
              <a:rPr lang="en-US" sz="1000" b="0" i="1" u="none" strike="noStrike" kern="1200" baseline="0" dirty="0">
                <a:solidFill>
                  <a:schemeClr val="tx1"/>
                </a:solidFill>
                <a:latin typeface="Arial" panose="020B0604020202020204" pitchFamily="34" charset="0"/>
                <a:ea typeface="+mn-ea"/>
                <a:cs typeface="Arial" panose="020B0604020202020204" pitchFamily="34" charset="0"/>
              </a:rPr>
              <a:t>The Measure of Everyday Life </a:t>
            </a:r>
            <a:r>
              <a:rPr lang="en-US" sz="1000" b="0" i="0" u="none" strike="noStrike" kern="1200" baseline="0" dirty="0">
                <a:solidFill>
                  <a:schemeClr val="tx1"/>
                </a:solidFill>
                <a:latin typeface="Arial" panose="020B0604020202020204" pitchFamily="34" charset="0"/>
                <a:ea typeface="+mn-ea"/>
                <a:cs typeface="Arial" panose="020B0604020202020204" pitchFamily="34" charset="0"/>
              </a:rPr>
              <a:t>podcast).</a:t>
            </a:r>
          </a:p>
          <a:p>
            <a:endParaRPr lang="en-US" sz="1000" dirty="0">
              <a:latin typeface="Arial" panose="020B0604020202020204" pitchFamily="34" charset="0"/>
              <a:ea typeface="ヒラギノ角ゴ Pro W3" pitchFamily="1" charset="-128"/>
              <a:cs typeface="Arial" panose="020B0604020202020204" pitchFamily="34" charset="0"/>
            </a:endParaRPr>
          </a:p>
          <a:p>
            <a:r>
              <a:rPr lang="en-US" sz="1000" dirty="0">
                <a:latin typeface="Arial" panose="020B0604020202020204" pitchFamily="34" charset="0"/>
                <a:cs typeface="Arial" panose="020B0604020202020204" pitchFamily="34" charset="0"/>
              </a:rPr>
              <a:t>October 5, 2015</a:t>
            </a:r>
          </a:p>
          <a:p>
            <a:pPr defTabSz="931774">
              <a:defRPr/>
            </a:pPr>
            <a:r>
              <a:rPr lang="en-US" sz="1000" b="1" i="1" dirty="0">
                <a:latin typeface="Arial" panose="020B0604020202020204" pitchFamily="34" charset="0"/>
                <a:cs typeface="Arial" panose="020B0604020202020204" pitchFamily="34" charset="0"/>
              </a:rPr>
              <a:t>Justice Department trials system to count killings by US law enforcement</a:t>
            </a:r>
            <a:endParaRPr lang="en-US" sz="1000" i="1" dirty="0">
              <a:latin typeface="Arial" panose="020B0604020202020204" pitchFamily="34" charset="0"/>
              <a:cs typeface="Arial" panose="020B0604020202020204" pitchFamily="34" charset="0"/>
              <a:hlinkClick r:id="rId3"/>
            </a:endParaRPr>
          </a:p>
          <a:p>
            <a:pPr defTabSz="931774">
              <a:defRPr/>
            </a:pPr>
            <a:r>
              <a:rPr lang="en-US" sz="1000" dirty="0">
                <a:latin typeface="Arial" panose="020B0604020202020204" pitchFamily="34" charset="0"/>
                <a:cs typeface="Arial" panose="020B0604020202020204" pitchFamily="34" charset="0"/>
                <a:hlinkClick r:id="rId3"/>
              </a:rPr>
              <a:t>http://www.theguardian.com/us-news/2015/oct/05/justice-department-trials-system-count-killings-us-law-enforcement-the-counted</a:t>
            </a:r>
          </a:p>
          <a:p>
            <a:endParaRPr lang="en-US" sz="1000" dirty="0">
              <a:latin typeface="Arial" panose="020B0604020202020204" pitchFamily="34" charset="0"/>
              <a:ea typeface="ヒラギノ角ゴ Pro W3" pitchFamily="1" charset="-128"/>
              <a:cs typeface="Arial" panose="020B0604020202020204" pitchFamily="34" charset="0"/>
            </a:endParaRPr>
          </a:p>
          <a:p>
            <a:r>
              <a:rPr lang="en-US" sz="1000" dirty="0">
                <a:latin typeface="Arial" panose="020B0604020202020204" pitchFamily="34" charset="0"/>
                <a:ea typeface="ヒラギノ角ゴ Pro W3" pitchFamily="1" charset="-128"/>
                <a:cs typeface="Arial" panose="020B0604020202020204" pitchFamily="34" charset="0"/>
              </a:rPr>
              <a:t>Dec 13, 2015</a:t>
            </a:r>
          </a:p>
          <a:p>
            <a:r>
              <a:rPr lang="en-US" sz="1000" b="1" i="1" dirty="0">
                <a:latin typeface="Arial" panose="020B0604020202020204" pitchFamily="34" charset="0"/>
                <a:ea typeface="ヒラギノ角ゴ Pro W3" pitchFamily="1" charset="-128"/>
                <a:cs typeface="Arial" panose="020B0604020202020204" pitchFamily="34" charset="0"/>
              </a:rPr>
              <a:t>US government database hopes to tell 'whole story' of police killings after year of Guardian count</a:t>
            </a:r>
            <a:endParaRPr lang="en-US" sz="1000" dirty="0">
              <a:latin typeface="Arial" panose="020B0604020202020204" pitchFamily="34" charset="0"/>
              <a:ea typeface="ヒラギノ角ゴ Pro W3" pitchFamily="1" charset="-128"/>
              <a:cs typeface="Arial" panose="020B0604020202020204" pitchFamily="34" charset="0"/>
            </a:endParaRPr>
          </a:p>
          <a:p>
            <a:r>
              <a:rPr lang="en-US" sz="1000" u="sng" dirty="0">
                <a:latin typeface="Arial" panose="020B0604020202020204" pitchFamily="34" charset="0"/>
                <a:ea typeface="ヒラギノ角ゴ Pro W3" pitchFamily="1" charset="-128"/>
                <a:cs typeface="Arial" panose="020B0604020202020204" pitchFamily="34" charset="0"/>
                <a:hlinkClick r:id="rId4"/>
              </a:rPr>
              <a:t>http://www.theguardian.com/us-news/2015/dec/13/justice-department-database-police-killings-counted-statistics</a:t>
            </a:r>
            <a:endParaRPr lang="en-US" sz="1000" u="sng" dirty="0">
              <a:latin typeface="Arial" panose="020B0604020202020204" pitchFamily="34" charset="0"/>
              <a:ea typeface="ヒラギノ角ゴ Pro W3" pitchFamily="1" charset="-128"/>
              <a:cs typeface="Arial" panose="020B0604020202020204" pitchFamily="34" charset="0"/>
            </a:endParaRPr>
          </a:p>
          <a:p>
            <a:endParaRPr lang="en-US" sz="1000" u="sng" dirty="0">
              <a:latin typeface="Arial" panose="020B0604020202020204" pitchFamily="34" charset="0"/>
              <a:ea typeface="ヒラギノ角ゴ Pro W3" pitchFamily="1" charset="-128"/>
              <a:cs typeface="Arial" panose="020B0604020202020204" pitchFamily="34" charset="0"/>
            </a:endParaRPr>
          </a:p>
          <a:p>
            <a:r>
              <a:rPr lang="en-US" sz="1000" dirty="0">
                <a:latin typeface="Arial" panose="020B0604020202020204" pitchFamily="34" charset="0"/>
                <a:ea typeface="ヒラギノ角ゴ Pro W3" pitchFamily="1" charset="-128"/>
                <a:cs typeface="Arial" panose="020B0604020202020204" pitchFamily="34" charset="0"/>
              </a:rPr>
              <a:t>Dec 15, 2016</a:t>
            </a:r>
          </a:p>
          <a:p>
            <a:r>
              <a:rPr lang="en-US" sz="1000" b="1" i="1" dirty="0">
                <a:latin typeface="Arial" panose="020B0604020202020204" pitchFamily="34" charset="0"/>
                <a:cs typeface="Arial" panose="020B0604020202020204" pitchFamily="34" charset="0"/>
              </a:rPr>
              <a:t>Killings by US police logged at twice the previous rate under new federal program</a:t>
            </a:r>
            <a:endParaRPr lang="en-US" sz="1000" i="1" dirty="0">
              <a:latin typeface="Arial" panose="020B0604020202020204" pitchFamily="34" charset="0"/>
              <a:ea typeface="ヒラギノ角ゴ Pro W3" pitchFamily="1" charset="-128"/>
              <a:cs typeface="Arial" panose="020B0604020202020204" pitchFamily="34" charset="0"/>
            </a:endParaRPr>
          </a:p>
          <a:p>
            <a:r>
              <a:rPr lang="en-US" sz="1000" dirty="0">
                <a:latin typeface="Arial" panose="020B0604020202020204" pitchFamily="34" charset="0"/>
                <a:ea typeface="ヒラギノ角ゴ Pro W3" pitchFamily="1" charset="-128"/>
                <a:cs typeface="Arial" panose="020B0604020202020204" pitchFamily="34" charset="0"/>
              </a:rPr>
              <a:t>https://www.theguardian.com/us-news/2016/dec/15/us-police-killings-department-of-justice-program</a:t>
            </a:r>
          </a:p>
          <a:p>
            <a:endParaRPr lang="en-US" sz="1000" dirty="0">
              <a:latin typeface="Arial" panose="020B0604020202020204" pitchFamily="34" charset="0"/>
              <a:ea typeface="ヒラギノ角ゴ Pro W3" pitchFamily="1" charset="-128"/>
              <a:cs typeface="Arial" panose="020B0604020202020204" pitchFamily="34" charset="0"/>
            </a:endParaRPr>
          </a:p>
          <a:p>
            <a:r>
              <a:rPr lang="en-US" sz="1000" dirty="0">
                <a:latin typeface="Arial" panose="020B0604020202020204" pitchFamily="34" charset="0"/>
                <a:ea typeface="ヒラギノ角ゴ Pro W3" pitchFamily="1" charset="-128"/>
                <a:cs typeface="Arial" panose="020B0604020202020204" pitchFamily="34" charset="0"/>
              </a:rPr>
              <a:t>Dec 15, 2016</a:t>
            </a:r>
          </a:p>
          <a:p>
            <a:r>
              <a:rPr lang="en-US" sz="1000" b="1" i="1" dirty="0">
                <a:latin typeface="Arial" panose="020B0604020202020204" pitchFamily="34" charset="0"/>
                <a:cs typeface="Arial" panose="020B0604020202020204" pitchFamily="34" charset="0"/>
              </a:rPr>
              <a:t>The Government Finally Has A Realistic Estimate Of Killings By Police </a:t>
            </a:r>
            <a:endParaRPr lang="en-US" sz="1000" i="1" dirty="0">
              <a:latin typeface="Arial" panose="020B0604020202020204" pitchFamily="34" charset="0"/>
              <a:ea typeface="ヒラギノ角ゴ Pro W3" pitchFamily="1" charset="-128"/>
              <a:cs typeface="Arial" panose="020B0604020202020204" pitchFamily="34" charset="0"/>
            </a:endParaRPr>
          </a:p>
          <a:p>
            <a:r>
              <a:rPr lang="en-US" sz="1000" dirty="0">
                <a:latin typeface="Arial" panose="020B0604020202020204" pitchFamily="34" charset="0"/>
                <a:ea typeface="ヒラギノ角ゴ Pro W3" pitchFamily="1" charset="-128"/>
                <a:cs typeface="Arial" panose="020B0604020202020204" pitchFamily="34" charset="0"/>
              </a:rPr>
              <a:t>https://fivethirtyeight.com/features/the-government-finally-has-a-realistic-estimate-of-killings-by-police/</a:t>
            </a:r>
          </a:p>
          <a:p>
            <a:endParaRPr lang="en-US" sz="1000" dirty="0">
              <a:latin typeface="Arial" panose="020B0604020202020204" pitchFamily="34" charset="0"/>
              <a:ea typeface="ヒラギノ角ゴ Pro W3" pitchFamily="1" charset="-128"/>
              <a:cs typeface="Arial" panose="020B0604020202020204" pitchFamily="34" charset="0"/>
            </a:endParaRPr>
          </a:p>
          <a:p>
            <a:r>
              <a:rPr lang="en-US" sz="1000" dirty="0">
                <a:latin typeface="Arial" panose="020B0604020202020204" pitchFamily="34" charset="0"/>
                <a:ea typeface="ヒラギノ角ゴ Pro W3" pitchFamily="1" charset="-128"/>
                <a:cs typeface="Arial" panose="020B0604020202020204" pitchFamily="34" charset="0"/>
              </a:rPr>
              <a:t>Dec 29, 2016</a:t>
            </a:r>
          </a:p>
          <a:p>
            <a:r>
              <a:rPr lang="en-US" sz="1000" b="1" i="1" dirty="0">
                <a:latin typeface="Arial" panose="020B0604020202020204" pitchFamily="34" charset="0"/>
                <a:ea typeface="ヒラギノ角ゴ Pro W3" pitchFamily="1" charset="-128"/>
                <a:cs typeface="Arial" panose="020B0604020202020204" pitchFamily="34" charset="0"/>
              </a:rPr>
              <a:t>The Best and Worst Data Stories of 2016 (Trudeau Prize for Governance)</a:t>
            </a:r>
          </a:p>
          <a:p>
            <a:r>
              <a:rPr lang="en-US" sz="1000" dirty="0">
                <a:latin typeface="Arial" panose="020B0604020202020204" pitchFamily="34" charset="0"/>
                <a:ea typeface="ヒラギノ角ゴ Pro W3" pitchFamily="1" charset="-128"/>
                <a:cs typeface="Arial" panose="020B0604020202020204" pitchFamily="34" charset="0"/>
              </a:rPr>
              <a:t>https://fivethirtyeight.com/features/the-best-and-worst-data-stories-of-2016/</a:t>
            </a:r>
          </a:p>
          <a:p>
            <a:endParaRPr lang="en-US" sz="1000" dirty="0">
              <a:latin typeface="Arial" panose="020B0604020202020204" pitchFamily="34" charset="0"/>
              <a:ea typeface="ヒラギノ角ゴ Pro W3" pitchFamily="1" charset="-128"/>
              <a:cs typeface="Arial" panose="020B0604020202020204" pitchFamily="34" charset="0"/>
            </a:endParaRPr>
          </a:p>
          <a:p>
            <a:r>
              <a:rPr lang="en-US" sz="1000" dirty="0">
                <a:latin typeface="Arial" panose="020B0604020202020204" pitchFamily="34" charset="0"/>
                <a:ea typeface="ヒラギノ角ゴ Pro W3" pitchFamily="1" charset="-128"/>
                <a:cs typeface="Arial" panose="020B0604020202020204" pitchFamily="34" charset="0"/>
              </a:rPr>
              <a:t>July 26, 2017</a:t>
            </a:r>
          </a:p>
          <a:p>
            <a:r>
              <a:rPr lang="en-US" sz="1000" b="1" i="1" dirty="0">
                <a:latin typeface="Arial" panose="020B0604020202020204" pitchFamily="34" charset="0"/>
                <a:ea typeface="ヒラギノ角ゴ Pro W3" pitchFamily="1" charset="-128"/>
                <a:cs typeface="Arial" panose="020B0604020202020204" pitchFamily="34" charset="0"/>
              </a:rPr>
              <a:t>Artificial Intelligence and Arrest-Related Deaths</a:t>
            </a:r>
          </a:p>
          <a:p>
            <a:r>
              <a:rPr lang="en-US" sz="1000" dirty="0">
                <a:latin typeface="Arial" panose="020B0604020202020204" pitchFamily="34" charset="0"/>
                <a:ea typeface="ヒラギノ角ゴ Pro W3" pitchFamily="1" charset="-128"/>
                <a:cs typeface="Arial" panose="020B0604020202020204" pitchFamily="34" charset="0"/>
              </a:rPr>
              <a:t>http://measureradio.libsyn.com/artificial-intelligence-and-arrest-related-deaths</a:t>
            </a:r>
          </a:p>
          <a:p>
            <a:endParaRPr lang="en-US" sz="1000" dirty="0">
              <a:latin typeface="Arial" panose="020B0604020202020204" pitchFamily="34" charset="0"/>
              <a:ea typeface="ヒラギノ角ゴ Pro W3" pitchFamily="1" charset="-128"/>
              <a:cs typeface="Arial" panose="020B0604020202020204" pitchFamily="34" charset="0"/>
            </a:endParaRPr>
          </a:p>
          <a:p>
            <a:endParaRPr lang="en-US" sz="1000" dirty="0">
              <a:latin typeface="Arial" panose="020B0604020202020204" pitchFamily="34" charset="0"/>
              <a:ea typeface="ヒラギノ角ゴ Pro W3" pitchFamily="1"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77AABBF3-FAE8-884A-B539-B63959355FC2}" type="slidenum">
              <a:rPr lang="en-US" smtClean="0"/>
              <a:t>32</a:t>
            </a:fld>
            <a:endParaRPr lang="en-US" dirty="0"/>
          </a:p>
        </p:txBody>
      </p:sp>
    </p:spTree>
    <p:extLst>
      <p:ext uri="{BB962C8B-B14F-4D97-AF65-F5344CB8AC3E}">
        <p14:creationId xmlns:p14="http://schemas.microsoft.com/office/powerpoint/2010/main" val="1672720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latin typeface="Arial" panose="020B0604020202020204" pitchFamily="34" charset="0"/>
                <a:ea typeface="+mn-ea"/>
                <a:cs typeface="Arial" panose="020B0604020202020204" pitchFamily="34" charset="0"/>
              </a:rPr>
              <a:t>Our staff (which includes data scientists Jason Nance and Peter Baumgartner) are grateful for all of the open source technologies and specifically the </a:t>
            </a:r>
            <a:r>
              <a:rPr lang="en-US" sz="1000" b="1" i="0" u="none" strike="noStrike" kern="1200" baseline="0" dirty="0">
                <a:solidFill>
                  <a:schemeClr val="tx1"/>
                </a:solidFill>
                <a:latin typeface="Arial" panose="020B0604020202020204" pitchFamily="34" charset="0"/>
                <a:ea typeface="+mn-ea"/>
                <a:cs typeface="Arial" panose="020B0604020202020204" pitchFamily="34" charset="0"/>
              </a:rPr>
              <a:t>Python libraries </a:t>
            </a:r>
            <a:r>
              <a:rPr lang="en-US" sz="1000" b="0" i="0" u="none" strike="noStrike" kern="1200" baseline="0" dirty="0">
                <a:solidFill>
                  <a:schemeClr val="tx1"/>
                </a:solidFill>
                <a:latin typeface="Arial" panose="020B0604020202020204" pitchFamily="34" charset="0"/>
                <a:ea typeface="+mn-ea"/>
                <a:cs typeface="Arial" panose="020B0604020202020204" pitchFamily="34" charset="0"/>
              </a:rPr>
              <a:t>that made this type of project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9DEAFAE-9008-4ACA-8325-21B37FD4818E}" type="slidenum">
              <a:rPr lang="en-US" smtClean="0"/>
              <a:t>33</a:t>
            </a:fld>
            <a:endParaRPr lang="en-US" dirty="0"/>
          </a:p>
        </p:txBody>
      </p:sp>
    </p:spTree>
    <p:extLst>
      <p:ext uri="{BB962C8B-B14F-4D97-AF65-F5344CB8AC3E}">
        <p14:creationId xmlns:p14="http://schemas.microsoft.com/office/powerpoint/2010/main" val="2502545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rial" panose="020B0604020202020204" pitchFamily="34" charset="0"/>
                <a:ea typeface="+mn-ea"/>
                <a:cs typeface="Arial" panose="020B0604020202020204" pitchFamily="34" charset="0"/>
              </a:rPr>
              <a:t>The system is currently being expanded to </a:t>
            </a:r>
            <a:r>
              <a:rPr lang="en-US" sz="1200" b="1" i="0" u="none" strike="noStrike" kern="1200" baseline="0" dirty="0">
                <a:solidFill>
                  <a:schemeClr val="tx1"/>
                </a:solidFill>
                <a:latin typeface="Arial" panose="020B0604020202020204" pitchFamily="34" charset="0"/>
                <a:ea typeface="+mn-ea"/>
                <a:cs typeface="Arial" panose="020B0604020202020204" pitchFamily="34" charset="0"/>
              </a:rPr>
              <a:t>other police-related outcomes</a:t>
            </a:r>
            <a:r>
              <a:rPr lang="en-US" sz="1200" b="0" i="0" u="none" strike="noStrike" kern="1200" baseline="0" dirty="0">
                <a:solidFill>
                  <a:schemeClr val="tx1"/>
                </a:solidFill>
                <a:latin typeface="Arial" panose="020B0604020202020204" pitchFamily="34" charset="0"/>
                <a:ea typeface="+mn-ea"/>
                <a:cs typeface="Arial" panose="020B0604020202020204" pitchFamily="34" charset="0"/>
              </a:rPr>
              <a:t>. These new domains provide an opportunity to improve on the existing system as well as evaluate performance gains from newer </a:t>
            </a:r>
            <a:r>
              <a:rPr lang="en-US" sz="1200" b="1" i="0" u="none" strike="noStrike" kern="1200" baseline="0" dirty="0">
                <a:solidFill>
                  <a:schemeClr val="tx1"/>
                </a:solidFill>
                <a:latin typeface="Arial" panose="020B0604020202020204" pitchFamily="34" charset="0"/>
                <a:ea typeface="+mn-ea"/>
                <a:cs typeface="Arial" panose="020B0604020202020204" pitchFamily="34" charset="0"/>
              </a:rPr>
              <a:t>deep learning based approaches </a:t>
            </a:r>
            <a:r>
              <a:rPr lang="en-US" sz="1200" b="0" i="0" u="none" strike="noStrike" kern="1200" baseline="0" dirty="0">
                <a:solidFill>
                  <a:schemeClr val="tx1"/>
                </a:solidFill>
                <a:latin typeface="Arial" panose="020B0604020202020204" pitchFamily="34" charset="0"/>
                <a:ea typeface="+mn-ea"/>
                <a:cs typeface="Arial" panose="020B0604020202020204" pitchFamily="34" charset="0"/>
              </a:rPr>
              <a:t>for classification.</a:t>
            </a:r>
          </a:p>
          <a:p>
            <a:endParaRPr lang="en-US" dirty="0"/>
          </a:p>
        </p:txBody>
      </p:sp>
      <p:sp>
        <p:nvSpPr>
          <p:cNvPr id="4" name="Slide Number Placeholder 3"/>
          <p:cNvSpPr>
            <a:spLocks noGrp="1"/>
          </p:cNvSpPr>
          <p:nvPr>
            <p:ph type="sldNum" sz="quarter" idx="5"/>
          </p:nvPr>
        </p:nvSpPr>
        <p:spPr/>
        <p:txBody>
          <a:bodyPr/>
          <a:lstStyle/>
          <a:p>
            <a:fld id="{79DEAFAE-9008-4ACA-8325-21B37FD4818E}" type="slidenum">
              <a:rPr lang="en-US" smtClean="0"/>
              <a:t>34</a:t>
            </a:fld>
            <a:endParaRPr lang="en-US" dirty="0"/>
          </a:p>
        </p:txBody>
      </p:sp>
    </p:spTree>
    <p:extLst>
      <p:ext uri="{BB962C8B-B14F-4D97-AF65-F5344CB8AC3E}">
        <p14:creationId xmlns:p14="http://schemas.microsoft.com/office/powerpoint/2010/main" val="1434949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pPr eaLnBrk="1" hangingPunct="1"/>
            <a:endParaRPr lang="en-US" sz="1000" dirty="0">
              <a:latin typeface="Arial" pitchFamily="34" charset="0"/>
              <a:ea typeface="ヒラギノ角ゴ Pro W3"/>
            </a:endParaRPr>
          </a:p>
        </p:txBody>
      </p:sp>
    </p:spTree>
    <p:extLst>
      <p:ext uri="{BB962C8B-B14F-4D97-AF65-F5344CB8AC3E}">
        <p14:creationId xmlns:p14="http://schemas.microsoft.com/office/powerpoint/2010/main" val="299329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6438"/>
            <a:ext cx="6286500" cy="3535362"/>
          </a:xfrm>
        </p:spPr>
      </p:sp>
      <p:sp>
        <p:nvSpPr>
          <p:cNvPr id="3" name="Notes Placehold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I always say our major emphasis is on </a:t>
            </a:r>
            <a:r>
              <a:rPr lang="en-US" sz="1000" dirty="0">
                <a:latin typeface="Arial" panose="020B0604020202020204" pitchFamily="34" charset="0"/>
                <a:cs typeface="Arial" panose="020B0604020202020204" pitchFamily="34" charset="0"/>
              </a:rPr>
              <a:t>public health and wellness, as well as social and justice policy.  Other big practice areas include education, the environment, food security, and international development.</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Our clients include federal, state and local governments, foundations, global NGOs, and commercial companies.</a:t>
            </a:r>
          </a:p>
          <a:p>
            <a:endParaRPr lang="en-US" sz="1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4</a:t>
            </a:fld>
            <a:endParaRPr lang="en-US"/>
          </a:p>
        </p:txBody>
      </p:sp>
    </p:spTree>
    <p:extLst>
      <p:ext uri="{BB962C8B-B14F-4D97-AF65-F5344CB8AC3E}">
        <p14:creationId xmlns:p14="http://schemas.microsoft.com/office/powerpoint/2010/main" val="341474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6438"/>
            <a:ext cx="6286500" cy="3535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RTI has always been a </a:t>
            </a:r>
            <a:r>
              <a:rPr lang="en-US" sz="1000" b="1" u="sng" dirty="0">
                <a:latin typeface="Arial" panose="020B0604020202020204" pitchFamily="34" charset="0"/>
                <a:cs typeface="Arial" panose="020B0604020202020204" pitchFamily="34" charset="0"/>
              </a:rPr>
              <a:t>data-centric organization</a:t>
            </a:r>
            <a:r>
              <a:rPr lang="en-US" sz="1000" b="1" dirty="0">
                <a:latin typeface="Arial" panose="020B0604020202020204" pitchFamily="34" charset="0"/>
                <a:cs typeface="Arial" panose="020B0604020202020204" pitchFamily="34" charset="0"/>
              </a:rPr>
              <a:t>, and statistics is at the core of RTI’s work.  So it’s been a logical extension to apply </a:t>
            </a:r>
            <a:r>
              <a:rPr lang="en-US" sz="1000" b="1" i="1" dirty="0">
                <a:latin typeface="Arial" panose="020B0604020202020204" pitchFamily="34" charset="0"/>
                <a:cs typeface="Arial" panose="020B0604020202020204" pitchFamily="34" charset="0"/>
              </a:rPr>
              <a:t>data science </a:t>
            </a:r>
            <a:r>
              <a:rPr lang="en-US" sz="1000" b="1" dirty="0">
                <a:latin typeface="Arial" panose="020B0604020202020204" pitchFamily="34" charset="0"/>
                <a:cs typeface="Arial" panose="020B0604020202020204" pitchFamily="34" charset="0"/>
              </a:rPr>
              <a:t>to every practice area, extending our boundaries into areas like computational social science, computational epidemiology, public health informatics, bioinformatics, and others.</a:t>
            </a:r>
          </a:p>
          <a:p>
            <a:endParaRPr lang="en-US" sz="1000" b="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The Center for Data Science </a:t>
            </a:r>
            <a:r>
              <a:rPr lang="en-US" sz="1000" dirty="0">
                <a:latin typeface="Arial" panose="020B0604020202020204" pitchFamily="34" charset="0"/>
                <a:cs typeface="Arial" panose="020B0604020202020204" pitchFamily="34" charset="0"/>
              </a:rPr>
              <a:t>is situated in the organization among </a:t>
            </a:r>
            <a:r>
              <a:rPr lang="en-US" sz="1000" b="1" dirty="0">
                <a:latin typeface="Arial" panose="020B0604020202020204" pitchFamily="34" charset="0"/>
                <a:cs typeface="Arial" panose="020B0604020202020204" pitchFamily="34" charset="0"/>
              </a:rPr>
              <a:t>RTI’s statisticians. </a:t>
            </a:r>
            <a:r>
              <a:rPr lang="en-US" sz="1000" dirty="0">
                <a:latin typeface="Arial" panose="020B0604020202020204" pitchFamily="34" charset="0"/>
                <a:cs typeface="Arial" panose="020B0604020202020204" pitchFamily="34" charset="0"/>
              </a:rPr>
              <a:t> That was an important choice, because we could have been situated </a:t>
            </a:r>
            <a:r>
              <a:rPr lang="en-US" sz="1000" u="sng" dirty="0">
                <a:latin typeface="Arial" panose="020B0604020202020204" pitchFamily="34" charset="0"/>
                <a:cs typeface="Arial" panose="020B0604020202020204" pitchFamily="34" charset="0"/>
              </a:rPr>
              <a:t>almost anywhere</a:t>
            </a:r>
            <a:r>
              <a:rPr lang="en-US" sz="1000" u="none"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in the org—among the computer scientists, in the corporate groups, or in any of the domain research groups.</a:t>
            </a:r>
          </a:p>
          <a:p>
            <a:endParaRPr lang="en-US" sz="1000" u="sng" dirty="0">
              <a:latin typeface="Arial" panose="020B0604020202020204" pitchFamily="34" charset="0"/>
              <a:cs typeface="Arial" panose="020B0604020202020204" pitchFamily="34" charset="0"/>
            </a:endParaRPr>
          </a:p>
          <a:p>
            <a:r>
              <a:rPr lang="en-US" sz="1000" u="sng" dirty="0">
                <a:latin typeface="Arial" panose="020B0604020202020204" pitchFamily="34" charset="0"/>
                <a:cs typeface="Arial" panose="020B0604020202020204" pitchFamily="34" charset="0"/>
              </a:rPr>
              <a:t>Where we are says a few things:</a:t>
            </a:r>
          </a:p>
          <a:p>
            <a:endParaRPr lang="en-US" sz="1000" dirty="0">
              <a:latin typeface="Arial" panose="020B0604020202020204" pitchFamily="34" charset="0"/>
              <a:cs typeface="Arial" panose="020B0604020202020204" pitchFamily="34" charset="0"/>
            </a:endParaRPr>
          </a:p>
          <a:p>
            <a:pPr marL="228600" indent="-228600">
              <a:buAutoNum type="arabicParenR"/>
            </a:pPr>
            <a:r>
              <a:rPr lang="en-US" sz="1000" b="1" dirty="0">
                <a:latin typeface="Arial" panose="020B0604020202020204" pitchFamily="34" charset="0"/>
                <a:cs typeface="Arial" panose="020B0604020202020204" pitchFamily="34" charset="0"/>
              </a:rPr>
              <a:t>First, we are committed to analytic rigor</a:t>
            </a:r>
            <a:r>
              <a:rPr lang="en-US" sz="1000" dirty="0">
                <a:latin typeface="Arial" panose="020B0604020202020204" pitchFamily="34" charset="0"/>
                <a:cs typeface="Arial" panose="020B0604020202020204" pitchFamily="34" charset="0"/>
              </a:rPr>
              <a:t>.  Data science is many things, but putting analytic excellence at the top emphasizes its </a:t>
            </a:r>
            <a:r>
              <a:rPr lang="en-US" sz="1000" b="1" i="0" dirty="0">
                <a:latin typeface="Arial" panose="020B0604020202020204" pitchFamily="34" charset="0"/>
                <a:cs typeface="Arial" panose="020B0604020202020204" pitchFamily="34" charset="0"/>
              </a:rPr>
              <a:t>mathematical underpinnings</a:t>
            </a:r>
            <a:r>
              <a:rPr lang="en-US" sz="1000" dirty="0">
                <a:latin typeface="Arial" panose="020B0604020202020204" pitchFamily="34" charset="0"/>
                <a:cs typeface="Arial" panose="020B0604020202020204" pitchFamily="34" charset="0"/>
              </a:rPr>
              <a:t>.  For the type of work that RTI does, that’s important.</a:t>
            </a:r>
          </a:p>
          <a:p>
            <a:pPr marL="228600" indent="-228600">
              <a:buAutoNum type="arabicParenR"/>
            </a:pPr>
            <a:endParaRPr lang="en-US" sz="1000" dirty="0">
              <a:latin typeface="Arial" panose="020B0604020202020204" pitchFamily="34" charset="0"/>
              <a:cs typeface="Arial" panose="020B0604020202020204" pitchFamily="34" charset="0"/>
            </a:endParaRPr>
          </a:p>
          <a:p>
            <a:pPr marL="228600" indent="-228600">
              <a:buAutoNum type="arabicParenR"/>
            </a:pPr>
            <a:r>
              <a:rPr lang="en-US" sz="1000" b="1" dirty="0">
                <a:latin typeface="Arial" panose="020B0604020202020204" pitchFamily="34" charset="0"/>
                <a:cs typeface="Arial" panose="020B0604020202020204" pitchFamily="34" charset="0"/>
              </a:rPr>
              <a:t>Second, we’re agnostic to application discipline.  </a:t>
            </a:r>
            <a:r>
              <a:rPr lang="en-US" sz="1000" dirty="0">
                <a:latin typeface="Arial" panose="020B0604020202020204" pitchFamily="34" charset="0"/>
                <a:cs typeface="Arial" panose="020B0604020202020204" pitchFamily="34" charset="0"/>
              </a:rPr>
              <a:t>With 5000 people, our data scientists have the opportunity to work across literally dozens of research domains and find their own unique interests over time</a:t>
            </a:r>
            <a:r>
              <a:rPr lang="en-US" sz="1000" b="0" i="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For a team of unbelievably curious and entrepreneurial people, that’s a plus.</a:t>
            </a:r>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5</a:t>
            </a:fld>
            <a:endParaRPr lang="en-US"/>
          </a:p>
        </p:txBody>
      </p:sp>
    </p:spTree>
    <p:extLst>
      <p:ext uri="{BB962C8B-B14F-4D97-AF65-F5344CB8AC3E}">
        <p14:creationId xmlns:p14="http://schemas.microsoft.com/office/powerpoint/2010/main" val="310332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So how did this happen?  I was </a:t>
            </a:r>
            <a:r>
              <a:rPr lang="en-US" sz="1000" b="1" i="1" dirty="0">
                <a:latin typeface="Arial" panose="020B0604020202020204" pitchFamily="34" charset="0"/>
                <a:cs typeface="Arial" panose="020B0604020202020204" pitchFamily="34" charset="0"/>
              </a:rPr>
              <a:t>really inspired </a:t>
            </a:r>
            <a:r>
              <a:rPr lang="en-US" sz="1000" dirty="0">
                <a:latin typeface="Arial" panose="020B0604020202020204" pitchFamily="34" charset="0"/>
                <a:cs typeface="Arial" panose="020B0604020202020204" pitchFamily="34" charset="0"/>
              </a:rPr>
              <a:t>by the Obama Administration, by their commitment to science and data, and the initiatives going on at the Office of Science and Technology Policy, at 18F, the Presidents Innovation Fellows, and the USDS.  </a:t>
            </a:r>
            <a:r>
              <a:rPr lang="en-US" sz="1000" b="1" dirty="0">
                <a:latin typeface="Arial" panose="020B0604020202020204" pitchFamily="34" charset="0"/>
                <a:cs typeface="Arial" panose="020B0604020202020204" pitchFamily="34" charset="0"/>
              </a:rPr>
              <a:t>Government was becoming more data-driven than a lot of companies!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And I had this growing feeling that we could use data not </a:t>
            </a:r>
            <a:r>
              <a:rPr lang="en-US" sz="1000" u="sng" dirty="0"/>
              <a:t>only</a:t>
            </a:r>
            <a:r>
              <a:rPr lang="en-US" sz="1000" dirty="0"/>
              <a:t> for acquiring knowledge but </a:t>
            </a:r>
            <a:r>
              <a:rPr lang="en-US" sz="1000" u="sng" dirty="0"/>
              <a:t>also</a:t>
            </a:r>
            <a:r>
              <a:rPr lang="en-US" sz="1000" dirty="0"/>
              <a:t> for informing </a:t>
            </a:r>
            <a:r>
              <a:rPr lang="en-US" sz="1000" b="1" i="1" dirty="0"/>
              <a:t>action</a:t>
            </a:r>
            <a:r>
              <a:rPr lang="en-US" sz="1000" dirty="0"/>
              <a:t> and </a:t>
            </a:r>
            <a:r>
              <a:rPr lang="en-US" sz="1000" b="1" i="1" dirty="0"/>
              <a:t>decision-making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And then </a:t>
            </a:r>
            <a:r>
              <a:rPr lang="en-US" sz="1000" b="1" dirty="0">
                <a:latin typeface="Arial" panose="020B0604020202020204" pitchFamily="34" charset="0"/>
                <a:cs typeface="Arial" panose="020B0604020202020204" pitchFamily="34" charset="0"/>
              </a:rPr>
              <a:t>DJ Patil </a:t>
            </a:r>
            <a:r>
              <a:rPr lang="en-US" sz="1000" b="0" dirty="0">
                <a:latin typeface="Arial" panose="020B0604020202020204" pitchFamily="34" charset="0"/>
                <a:cs typeface="Arial" panose="020B0604020202020204" pitchFamily="34" charset="0"/>
              </a:rPr>
              <a:t>entered the scene </a:t>
            </a:r>
            <a:r>
              <a:rPr lang="en-US" sz="1000" dirty="0">
                <a:latin typeface="Arial" panose="020B0604020202020204" pitchFamily="34" charset="0"/>
                <a:cs typeface="Arial" panose="020B0604020202020204" pitchFamily="34" charset="0"/>
              </a:rPr>
              <a:t>(as the first US Chief Data Scientist):  </a:t>
            </a:r>
            <a:r>
              <a:rPr lang="en-US" sz="1000" b="1" dirty="0">
                <a:latin typeface="Arial" panose="020B0604020202020204" pitchFamily="34" charset="0"/>
                <a:cs typeface="Arial" panose="020B0604020202020204" pitchFamily="34" charset="0"/>
              </a:rPr>
              <a:t>his message and approach</a:t>
            </a:r>
            <a:r>
              <a:rPr lang="en-US" sz="1000" dirty="0">
                <a:latin typeface="Arial" panose="020B0604020202020204" pitchFamily="34" charset="0"/>
                <a:cs typeface="Arial" panose="020B0604020202020204" pitchFamily="34" charset="0"/>
              </a:rPr>
              <a:t>—to solve thorny problems, work directly with and for everyday people, evolve quickly through iteration, understand and respond to human need, and </a:t>
            </a:r>
            <a:r>
              <a:rPr lang="en-US" sz="1000" b="1" i="1" dirty="0">
                <a:latin typeface="Arial" panose="020B0604020202020204" pitchFamily="34" charset="0"/>
                <a:cs typeface="Arial" panose="020B0604020202020204" pitchFamily="34" charset="0"/>
              </a:rPr>
              <a:t>making gov’t work better for all of us….</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I was in.</a:t>
            </a:r>
          </a:p>
          <a:p>
            <a:r>
              <a:rPr lang="en-US" sz="1000" dirty="0">
                <a:latin typeface="Arial" panose="020B0604020202020204" pitchFamily="34" charset="0"/>
                <a:cs typeface="Arial" panose="020B0604020202020204" pitchFamily="34" charset="0"/>
              </a:rPr>
              <a:t>I remember thinking:  </a:t>
            </a:r>
            <a:r>
              <a:rPr lang="en-US" sz="1000" b="1" i="1" dirty="0">
                <a:latin typeface="Arial" panose="020B0604020202020204" pitchFamily="34" charset="0"/>
                <a:cs typeface="Arial" panose="020B0604020202020204" pitchFamily="34" charset="0"/>
              </a:rPr>
              <a:t>we can do this!</a:t>
            </a:r>
          </a:p>
          <a:p>
            <a:endParaRPr lang="en-US" sz="1000" dirty="0">
              <a:latin typeface="Arial" panose="020B0604020202020204" pitchFamily="34" charset="0"/>
              <a:cs typeface="Arial" panose="020B0604020202020204" pitchFamily="34" charset="0"/>
            </a:endParaRPr>
          </a:p>
          <a:p>
            <a:r>
              <a:rPr lang="en-US" sz="1000" b="1" i="1" dirty="0">
                <a:solidFill>
                  <a:schemeClr val="tx1"/>
                </a:solidFill>
                <a:latin typeface="Arial" panose="020B0604020202020204" pitchFamily="34" charset="0"/>
                <a:cs typeface="Arial" panose="020B0604020202020204" pitchFamily="34" charset="0"/>
              </a:rPr>
              <a:t>THIS is the trend I’m going to talk about today—it’s </a:t>
            </a:r>
            <a:r>
              <a:rPr lang="en-US" sz="1000" b="1" i="1" u="sng" dirty="0">
                <a:solidFill>
                  <a:schemeClr val="tx1"/>
                </a:solidFill>
                <a:latin typeface="Arial" panose="020B0604020202020204" pitchFamily="34" charset="0"/>
                <a:cs typeface="Arial" panose="020B0604020202020204" pitchFamily="34" charset="0"/>
              </a:rPr>
              <a:t>data science for social good</a:t>
            </a:r>
            <a:r>
              <a:rPr lang="en-US" sz="1000" b="1" i="1" dirty="0">
                <a:solidFill>
                  <a:schemeClr val="tx1"/>
                </a:solidFill>
                <a:latin typeface="Arial" panose="020B0604020202020204" pitchFamily="34" charset="0"/>
                <a:cs typeface="Arial" panose="020B0604020202020204" pitchFamily="34" charset="0"/>
              </a:rPr>
              <a:t>, from my own perspective and experience.</a:t>
            </a: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9DEAFAE-9008-4ACA-8325-21B37FD4818E}" type="slidenum">
              <a:rPr lang="en-US" smtClean="0"/>
              <a:t>6</a:t>
            </a:fld>
            <a:endParaRPr lang="en-US" dirty="0"/>
          </a:p>
        </p:txBody>
      </p:sp>
    </p:spTree>
    <p:extLst>
      <p:ext uri="{BB962C8B-B14F-4D97-AF65-F5344CB8AC3E}">
        <p14:creationId xmlns:p14="http://schemas.microsoft.com/office/powerpoint/2010/main" val="152382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Fast forward through </a:t>
            </a:r>
            <a:r>
              <a:rPr lang="en-US" sz="1000" b="1" u="sng" dirty="0">
                <a:latin typeface="Arial" panose="020B0604020202020204" pitchFamily="34" charset="0"/>
                <a:cs typeface="Arial" panose="020B0604020202020204" pitchFamily="34" charset="0"/>
              </a:rPr>
              <a:t>a lot of hard work</a:t>
            </a:r>
            <a:r>
              <a:rPr lang="en-US" sz="1000" b="1" u="none"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over a couple year period…</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And in 2014:  RTI establishes the Center for Data Science.  </a:t>
            </a:r>
            <a:r>
              <a:rPr lang="en-US" sz="1000" dirty="0">
                <a:latin typeface="Arial" panose="020B0604020202020204" pitchFamily="34" charset="0"/>
                <a:cs typeface="Arial" panose="020B0604020202020204" pitchFamily="34" charset="0"/>
              </a:rPr>
              <a:t>Which meant me, another statistician, and a couple of new hires from the NC State Institute for Advanced Analytics.  </a:t>
            </a:r>
            <a:r>
              <a:rPr lang="en-US" sz="1000" b="1" i="1"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a:p>
            <a:pPr marL="0" marR="0" lvl="0" indent="0" algn="l" defTabSz="465887" rtl="0" eaLnBrk="1" fontAlgn="auto" latinLnBrk="0" hangingPunct="1">
              <a:lnSpc>
                <a:spcPct val="125000"/>
              </a:lnSpc>
              <a:spcBef>
                <a:spcPts val="0"/>
              </a:spcBef>
              <a:spcAft>
                <a:spcPts val="0"/>
              </a:spcAft>
              <a:buClrTx/>
              <a:buSzTx/>
              <a:buFont typeface="Arial" panose="020B0604020202020204" pitchFamily="34" charset="0"/>
              <a:buNone/>
              <a:tabLst/>
              <a:defRPr/>
            </a:pPr>
            <a:r>
              <a:rPr lang="en-US" sz="1000" b="1" dirty="0">
                <a:latin typeface="Arial" panose="020B0604020202020204" pitchFamily="34" charset="0"/>
                <a:ea typeface="ヒラギノ角ゴ Pro W3" pitchFamily="1" charset="-128"/>
                <a:cs typeface="Arial" panose="020B0604020202020204" pitchFamily="34" charset="0"/>
                <a:sym typeface="Helvetica"/>
              </a:rPr>
              <a:t>We are now 5 years old, with 22 people.  We’re growing and thriving.</a:t>
            </a:r>
            <a:r>
              <a:rPr lang="en-US" sz="1000" b="0" dirty="0">
                <a:latin typeface="Arial" panose="020B0604020202020204" pitchFamily="34" charset="0"/>
                <a:ea typeface="ヒラギノ角ゴ Pro W3" pitchFamily="1" charset="-128"/>
                <a:cs typeface="Arial" panose="020B0604020202020204" pitchFamily="34" charset="0"/>
                <a:sym typeface="Helvetica"/>
              </a:rPr>
              <a:t> </a:t>
            </a:r>
          </a:p>
          <a:p>
            <a:pPr marL="0" marR="0" lvl="0" indent="0" algn="l" defTabSz="465887" rtl="0" eaLnBrk="1" fontAlgn="auto" latinLnBrk="0" hangingPunct="1">
              <a:lnSpc>
                <a:spcPct val="125000"/>
              </a:lnSpc>
              <a:spcBef>
                <a:spcPts val="0"/>
              </a:spcBef>
              <a:spcAft>
                <a:spcPts val="0"/>
              </a:spcAft>
              <a:buClrTx/>
              <a:buSzTx/>
              <a:buFont typeface="Arial" panose="020B0604020202020204" pitchFamily="34" charset="0"/>
              <a:buNone/>
              <a:tabLst/>
              <a:defRPr/>
            </a:pPr>
            <a:endParaRPr lang="en-US" sz="1000" b="0" dirty="0">
              <a:latin typeface="Arial" panose="020B0604020202020204" pitchFamily="34" charset="0"/>
              <a:ea typeface="ヒラギノ角ゴ Pro W3" pitchFamily="1" charset="-128"/>
              <a:cs typeface="Arial" panose="020B0604020202020204" pitchFamily="34" charset="0"/>
              <a:sym typeface="Helvetica"/>
            </a:endParaRPr>
          </a:p>
          <a:p>
            <a:pPr marL="0" marR="0" lvl="0" indent="0" algn="l" defTabSz="465887" rtl="0" eaLnBrk="1" fontAlgn="auto" latinLnBrk="0" hangingPunct="1">
              <a:lnSpc>
                <a:spcPct val="125000"/>
              </a:lnSpc>
              <a:spcBef>
                <a:spcPts val="0"/>
              </a:spcBef>
              <a:spcAft>
                <a:spcPts val="0"/>
              </a:spcAft>
              <a:buClrTx/>
              <a:buSzTx/>
              <a:buFont typeface="Arial" panose="020B0604020202020204" pitchFamily="34" charset="0"/>
              <a:buNone/>
              <a:tabLst/>
              <a:defRPr/>
            </a:pPr>
            <a:r>
              <a:rPr lang="en-US" sz="1000" b="0" dirty="0">
                <a:latin typeface="Arial" panose="020B0604020202020204" pitchFamily="34" charset="0"/>
                <a:ea typeface="ヒラギノ角ゴ Pro W3" pitchFamily="1" charset="-128"/>
                <a:cs typeface="Arial" panose="020B0604020202020204" pitchFamily="34" charset="0"/>
                <a:sym typeface="Helvetica"/>
              </a:rPr>
              <a:t>We really do believe that we’re in a </a:t>
            </a:r>
            <a:r>
              <a:rPr lang="en-US" sz="1000" b="1" dirty="0">
                <a:latin typeface="Arial" panose="020B0604020202020204" pitchFamily="34" charset="0"/>
                <a:ea typeface="ヒラギノ角ゴ Pro W3" pitchFamily="1" charset="-128"/>
                <a:cs typeface="Arial" panose="020B0604020202020204" pitchFamily="34" charset="0"/>
                <a:sym typeface="Helvetica"/>
              </a:rPr>
              <a:t>team sport</a:t>
            </a:r>
            <a:r>
              <a:rPr lang="en-US" sz="1000" b="0" dirty="0">
                <a:latin typeface="Arial" panose="020B0604020202020204" pitchFamily="34" charset="0"/>
                <a:ea typeface="ヒラギノ角ゴ Pro W3" pitchFamily="1" charset="-128"/>
                <a:cs typeface="Arial" panose="020B0604020202020204" pitchFamily="34" charset="0"/>
                <a:sym typeface="Helvetica"/>
              </a:rPr>
              <a:t>—with ourselves, with collaborators </a:t>
            </a:r>
            <a:r>
              <a:rPr lang="en-US" sz="1000" b="0" dirty="0" err="1">
                <a:latin typeface="Arial" panose="020B0604020202020204" pitchFamily="34" charset="0"/>
                <a:ea typeface="ヒラギノ角ゴ Pro W3" pitchFamily="1" charset="-128"/>
                <a:cs typeface="Arial" panose="020B0604020202020204" pitchFamily="34" charset="0"/>
                <a:sym typeface="Helvetica"/>
              </a:rPr>
              <a:t>xRTI</a:t>
            </a:r>
            <a:r>
              <a:rPr lang="en-US" sz="1000" b="0" dirty="0">
                <a:latin typeface="Arial" panose="020B0604020202020204" pitchFamily="34" charset="0"/>
                <a:ea typeface="ヒラギノ角ゴ Pro W3" pitchFamily="1" charset="-128"/>
                <a:cs typeface="Arial" panose="020B0604020202020204" pitchFamily="34" charset="0"/>
                <a:sym typeface="Helvetica"/>
              </a:rPr>
              <a:t>, and with external clients.  </a:t>
            </a:r>
            <a:r>
              <a:rPr lang="en-US" sz="1000" b="1" dirty="0">
                <a:latin typeface="Arial" panose="020B0604020202020204" pitchFamily="34" charset="0"/>
                <a:ea typeface="ヒラギノ角ゴ Pro W3" pitchFamily="1" charset="-128"/>
                <a:cs typeface="Arial" panose="020B0604020202020204" pitchFamily="34" charset="0"/>
                <a:sym typeface="Helvetica"/>
              </a:rPr>
              <a:t>That’s just how data science rolls.  </a:t>
            </a:r>
          </a:p>
          <a:p>
            <a:pPr marL="0" indent="0" defTabSz="465887">
              <a:lnSpc>
                <a:spcPct val="125000"/>
              </a:lnSpc>
              <a:buFont typeface="Arial" panose="020B0604020202020204" pitchFamily="34" charset="0"/>
              <a:buNone/>
              <a:defRPr/>
            </a:pPr>
            <a:endParaRPr lang="en-US" sz="1000" b="1" kern="0" dirty="0">
              <a:solidFill>
                <a:schemeClr val="tx1">
                  <a:lumMod val="75000"/>
                  <a:lumOff val="25000"/>
                </a:schemeClr>
              </a:solidFill>
              <a:latin typeface="Arial" panose="020B0604020202020204" pitchFamily="34" charset="0"/>
              <a:ea typeface="Helvetica Neue" charset="0"/>
              <a:cs typeface="Arial" panose="020B0604020202020204" pitchFamily="34" charset="0"/>
              <a:sym typeface="Helvetica Light"/>
            </a:endParaRPr>
          </a:p>
          <a:p>
            <a:pPr marL="0" lvl="2" indent="0" defTabSz="465887">
              <a:buFont typeface="Arial" charset="0"/>
              <a:buNone/>
              <a:defRPr sz="1800">
                <a:uFillTx/>
              </a:defRPr>
            </a:pPr>
            <a:endParaRPr lang="en-US" sz="1000" kern="0" dirty="0">
              <a:solidFill>
                <a:schemeClr val="tx1">
                  <a:lumMod val="75000"/>
                  <a:lumOff val="25000"/>
                </a:schemeClr>
              </a:solidFill>
              <a:latin typeface="Arial" panose="020B0604020202020204" pitchFamily="34" charset="0"/>
              <a:ea typeface="Helvetica Neue" charset="0"/>
              <a:cs typeface="Arial" panose="020B0604020202020204" pitchFamily="34" charset="0"/>
              <a:sym typeface="Helvetica Light"/>
            </a:endParaRPr>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7</a:t>
            </a:fld>
            <a:endParaRPr lang="en-US" dirty="0"/>
          </a:p>
        </p:txBody>
      </p:sp>
    </p:spTree>
    <p:extLst>
      <p:ext uri="{BB962C8B-B14F-4D97-AF65-F5344CB8AC3E}">
        <p14:creationId xmlns:p14="http://schemas.microsoft.com/office/powerpoint/2010/main" val="3318099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000" b="1" dirty="0">
                <a:latin typeface="Arial" panose="020B0604020202020204" pitchFamily="34" charset="0"/>
                <a:ea typeface="ヒラギノ角ゴ Pro W3" pitchFamily="1" charset="-128"/>
                <a:cs typeface="Arial" panose="020B0604020202020204" pitchFamily="34" charset="0"/>
                <a:sym typeface="Helvetica"/>
              </a:rPr>
              <a:t>And to be a great leader, I believe that having a compelling mission and vision is important.</a:t>
            </a:r>
          </a:p>
          <a:p>
            <a:pPr defTabSz="931774">
              <a:defRPr/>
            </a:pPr>
            <a:endParaRPr lang="en-US" sz="1000" b="1" dirty="0">
              <a:latin typeface="Arial" panose="020B0604020202020204" pitchFamily="34" charset="0"/>
              <a:ea typeface="ヒラギノ角ゴ Pro W3" pitchFamily="1" charset="-128"/>
              <a:cs typeface="Arial" panose="020B0604020202020204" pitchFamily="34" charset="0"/>
              <a:sym typeface="Helvetica"/>
            </a:endParaRPr>
          </a:p>
          <a:p>
            <a:pPr defTabSz="931774">
              <a:defRPr/>
            </a:pPr>
            <a:r>
              <a:rPr lang="en-US" sz="1000" b="0" dirty="0">
                <a:latin typeface="Arial" panose="020B0604020202020204" pitchFamily="34" charset="0"/>
                <a:ea typeface="ヒラギノ角ゴ Pro W3" pitchFamily="1" charset="-128"/>
                <a:cs typeface="Arial" panose="020B0604020202020204" pitchFamily="34" charset="0"/>
                <a:sym typeface="Helvetica"/>
              </a:rPr>
              <a:t>As I’ve mentioned, at RTI we’re committed to our company’s mission…</a:t>
            </a:r>
            <a:r>
              <a:rPr lang="en-US" sz="1000" b="1" dirty="0">
                <a:latin typeface="Arial" panose="020B0604020202020204" pitchFamily="34" charset="0"/>
                <a:ea typeface="ヒラギノ角ゴ Pro W3" pitchFamily="1" charset="-128"/>
                <a:cs typeface="Arial" panose="020B0604020202020204" pitchFamily="34" charset="0"/>
                <a:sym typeface="Helvetica"/>
              </a:rPr>
              <a:t>to do work that improves the human condition.  </a:t>
            </a:r>
          </a:p>
          <a:p>
            <a:pPr defTabSz="931774">
              <a:defRPr/>
            </a:pPr>
            <a:endParaRPr lang="en-US" sz="1000" b="1" dirty="0">
              <a:latin typeface="Arial" panose="020B0604020202020204" pitchFamily="34" charset="0"/>
              <a:ea typeface="ヒラギノ角ゴ Pro W3" pitchFamily="1" charset="-128"/>
              <a:cs typeface="Arial" panose="020B0604020202020204" pitchFamily="34" charset="0"/>
              <a:sym typeface="Helvetica"/>
            </a:endParaRPr>
          </a:p>
          <a:p>
            <a:pPr defTabSz="931774">
              <a:defRPr/>
            </a:pPr>
            <a:r>
              <a:rPr lang="en-US" sz="1000" b="0" dirty="0">
                <a:latin typeface="Arial" panose="020B0604020202020204" pitchFamily="34" charset="0"/>
                <a:ea typeface="ヒラギノ角ゴ Pro W3" pitchFamily="1" charset="-128"/>
                <a:cs typeface="Arial" panose="020B0604020202020204" pitchFamily="34" charset="0"/>
                <a:sym typeface="Helvetica"/>
              </a:rPr>
              <a:t>And the </a:t>
            </a:r>
            <a:r>
              <a:rPr lang="en-US" sz="1000" dirty="0">
                <a:latin typeface="Arial" panose="020B0604020202020204" pitchFamily="34" charset="0"/>
                <a:ea typeface="ヒラギノ角ゴ Pro W3" pitchFamily="1" charset="-128"/>
                <a:cs typeface="Arial" panose="020B0604020202020204" pitchFamily="34" charset="0"/>
                <a:sym typeface="Helvetica"/>
              </a:rPr>
              <a:t>growing trend of </a:t>
            </a:r>
            <a:r>
              <a:rPr lang="en-US" sz="1000" b="1" i="1" dirty="0">
                <a:latin typeface="Arial" panose="020B0604020202020204" pitchFamily="34" charset="0"/>
                <a:ea typeface="ヒラギノ角ゴ Pro W3" pitchFamily="1" charset="-128"/>
                <a:cs typeface="Arial" panose="020B0604020202020204" pitchFamily="34" charset="0"/>
                <a:sym typeface="Helvetica"/>
              </a:rPr>
              <a:t>Data Science for Social Good </a:t>
            </a:r>
            <a:r>
              <a:rPr lang="en-US" sz="1000" dirty="0">
                <a:latin typeface="Arial" panose="020B0604020202020204" pitchFamily="34" charset="0"/>
                <a:ea typeface="ヒラギノ角ゴ Pro W3" pitchFamily="1" charset="-128"/>
                <a:cs typeface="Arial" panose="020B0604020202020204" pitchFamily="34" charset="0"/>
                <a:sym typeface="Helvetica"/>
              </a:rPr>
              <a:t>resonates with our team ... </a:t>
            </a:r>
            <a:r>
              <a:rPr lang="en-US" sz="1000" b="1" i="1" u="sng" dirty="0">
                <a:latin typeface="Arial" panose="020B0604020202020204" pitchFamily="34" charset="0"/>
                <a:ea typeface="ヒラギノ角ゴ Pro W3" pitchFamily="1" charset="-128"/>
                <a:cs typeface="Arial" panose="020B0604020202020204" pitchFamily="34" charset="0"/>
                <a:sym typeface="Helvetica"/>
              </a:rPr>
              <a:t>this is our cause</a:t>
            </a:r>
            <a:r>
              <a:rPr lang="en-US" sz="1000" b="1" i="1" dirty="0">
                <a:latin typeface="Arial" panose="020B0604020202020204" pitchFamily="34" charset="0"/>
                <a:ea typeface="ヒラギノ角ゴ Pro W3" pitchFamily="1" charset="-128"/>
                <a:cs typeface="Arial" panose="020B0604020202020204" pitchFamily="34" charset="0"/>
                <a:sym typeface="Helvetica"/>
              </a:rPr>
              <a:t>.</a:t>
            </a:r>
          </a:p>
          <a:p>
            <a:pPr defTabSz="931774">
              <a:defRPr/>
            </a:pPr>
            <a:endParaRPr lang="en-US" sz="1000" b="1" i="1" dirty="0">
              <a:latin typeface="Arial" panose="020B0604020202020204" pitchFamily="34" charset="0"/>
              <a:ea typeface="ヒラギノ角ゴ Pro W3" pitchFamily="1" charset="-128"/>
              <a:cs typeface="Arial" panose="020B0604020202020204" pitchFamily="34" charset="0"/>
              <a:sym typeface="Helvetica"/>
            </a:endParaRPr>
          </a:p>
          <a:p>
            <a:pPr defTabSz="931774">
              <a:defRPr/>
            </a:pPr>
            <a:r>
              <a:rPr lang="en-US" sz="1000" b="1" i="0" dirty="0">
                <a:latin typeface="Arial" panose="020B0604020202020204" pitchFamily="34" charset="0"/>
                <a:ea typeface="ヒラギノ角ゴ Pro W3" pitchFamily="1" charset="-128"/>
                <a:cs typeface="Arial" panose="020B0604020202020204" pitchFamily="34" charset="0"/>
                <a:sym typeface="Helvetica"/>
              </a:rPr>
              <a:t>Personally, I’ve always envisioned a vibrant data sci team that is a hub of innovation and collaboration, where ppl can thrive and be at their natural best, while doing meaningful work to improve the world.</a:t>
            </a:r>
          </a:p>
          <a:p>
            <a:pPr defTabSz="931774">
              <a:defRPr/>
            </a:pPr>
            <a:endParaRPr lang="en-US" sz="1000" b="1" i="0" dirty="0">
              <a:latin typeface="Arial" panose="020B0604020202020204" pitchFamily="34" charset="0"/>
              <a:ea typeface="ヒラギノ角ゴ Pro W3" pitchFamily="1" charset="-128"/>
              <a:cs typeface="Arial" panose="020B0604020202020204" pitchFamily="34" charset="0"/>
              <a:sym typeface="Helvetica"/>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000" b="1" kern="0" dirty="0">
                <a:solidFill>
                  <a:schemeClr val="tx1">
                    <a:lumMod val="75000"/>
                    <a:lumOff val="25000"/>
                  </a:schemeClr>
                </a:solidFill>
                <a:latin typeface="Arial" panose="020B0604020202020204" pitchFamily="34" charset="0"/>
                <a:ea typeface="Helvetica Neue" charset="0"/>
                <a:cs typeface="Arial" panose="020B0604020202020204" pitchFamily="34" charset="0"/>
                <a:sym typeface="Helvetica Light"/>
              </a:rPr>
              <a:t>In the wise words of Anita Hill, </a:t>
            </a:r>
            <a:r>
              <a:rPr lang="en-US" sz="1000" b="0" kern="0" dirty="0">
                <a:solidFill>
                  <a:schemeClr val="tx1">
                    <a:lumMod val="75000"/>
                    <a:lumOff val="25000"/>
                  </a:schemeClr>
                </a:solidFill>
                <a:latin typeface="Arial" panose="020B0604020202020204" pitchFamily="34" charset="0"/>
                <a:ea typeface="Helvetica Neue" charset="0"/>
                <a:cs typeface="Arial" panose="020B0604020202020204" pitchFamily="34" charset="0"/>
                <a:sym typeface="Helvetica Light"/>
              </a:rPr>
              <a:t>“the work we do in this regard, it’s an honor.  It’s worthy of all our talents and energy.”</a:t>
            </a:r>
          </a:p>
          <a:p>
            <a:pPr defTabSz="931774">
              <a:defRPr/>
            </a:pPr>
            <a:endParaRPr lang="en-US" sz="10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000" dirty="0">
                <a:latin typeface="Arial" panose="020B0604020202020204" pitchFamily="34" charset="0"/>
                <a:ea typeface="ヒラギノ角ゴ Pro W3" pitchFamily="1" charset="-128"/>
                <a:cs typeface="Arial" panose="020B0604020202020204" pitchFamily="34" charset="0"/>
              </a:rPr>
              <a:t>And in 5 years</a:t>
            </a:r>
            <a:r>
              <a:rPr lang="en-US" sz="1000" b="0" dirty="0">
                <a:latin typeface="Arial" panose="020B0604020202020204" pitchFamily="34" charset="0"/>
                <a:ea typeface="ヒラギノ角ゴ Pro W3" pitchFamily="1" charset="-128"/>
                <a:cs typeface="Arial" panose="020B0604020202020204" pitchFamily="34" charset="0"/>
              </a:rPr>
              <a:t>,</a:t>
            </a:r>
            <a:r>
              <a:rPr lang="en-US" sz="1000" b="1" dirty="0">
                <a:latin typeface="Arial" panose="020B0604020202020204" pitchFamily="34" charset="0"/>
                <a:ea typeface="ヒラギノ角ゴ Pro W3" pitchFamily="1" charset="-128"/>
                <a:cs typeface="Arial" panose="020B0604020202020204" pitchFamily="34" charset="0"/>
              </a:rPr>
              <a:t> we’ve come a long way:  </a:t>
            </a:r>
            <a:r>
              <a:rPr lang="en-US" sz="1000" dirty="0">
                <a:latin typeface="Arial" panose="020B0604020202020204" pitchFamily="34" charset="0"/>
                <a:ea typeface="ヒラギノ角ゴ Pro W3" pitchFamily="1" charset="-128"/>
                <a:cs typeface="Arial" panose="020B0604020202020204" pitchFamily="34" charset="0"/>
              </a:rPr>
              <a:t>we’ve grown, we’ve solved important national problems, improved our local communities, published our work, presented at conferences, universities, government agencies, and at the White House. We’ve won grants, created open source tools and applications, become thought leaders in areas like data-driven justice, and appeared in local and national media.</a:t>
            </a:r>
          </a:p>
          <a:p>
            <a:endParaRPr lang="en-US" dirty="0"/>
          </a:p>
        </p:txBody>
      </p:sp>
      <p:sp>
        <p:nvSpPr>
          <p:cNvPr id="4" name="Slide Number Placeholder 3"/>
          <p:cNvSpPr>
            <a:spLocks noGrp="1"/>
          </p:cNvSpPr>
          <p:nvPr>
            <p:ph type="sldNum" sz="quarter" idx="10"/>
          </p:nvPr>
        </p:nvSpPr>
        <p:spPr/>
        <p:txBody>
          <a:bodyPr/>
          <a:lstStyle/>
          <a:p>
            <a:fld id="{79DEAFAE-9008-4ACA-8325-21B37FD4818E}" type="slidenum">
              <a:rPr lang="en-US" smtClean="0"/>
              <a:t>8</a:t>
            </a:fld>
            <a:endParaRPr lang="en-US" dirty="0"/>
          </a:p>
        </p:txBody>
      </p:sp>
    </p:spTree>
    <p:extLst>
      <p:ext uri="{BB962C8B-B14F-4D97-AF65-F5344CB8AC3E}">
        <p14:creationId xmlns:p14="http://schemas.microsoft.com/office/powerpoint/2010/main" val="341940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I’ve learned that living our </a:t>
            </a:r>
            <a:r>
              <a:rPr lang="en-US" sz="1000" b="1" u="sng" dirty="0">
                <a:latin typeface="Arial" panose="020B0604020202020204" pitchFamily="34" charset="0"/>
                <a:cs typeface="Arial" panose="020B0604020202020204" pitchFamily="34" charset="0"/>
              </a:rPr>
              <a:t>team values</a:t>
            </a:r>
            <a:r>
              <a:rPr lang="en-US" sz="1000" b="1" u="none"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is important.  </a:t>
            </a:r>
            <a:r>
              <a:rPr lang="en-US" sz="1000" b="0" dirty="0">
                <a:latin typeface="Arial" panose="020B0604020202020204" pitchFamily="34" charset="0"/>
                <a:cs typeface="Arial" panose="020B0604020202020204" pitchFamily="34" charset="0"/>
              </a:rPr>
              <a:t>To the team, it’s not just the what and why</a:t>
            </a:r>
            <a:r>
              <a:rPr lang="en-US" sz="1000" dirty="0">
                <a:latin typeface="Arial" panose="020B0604020202020204" pitchFamily="34" charset="0"/>
                <a:cs typeface="Arial" panose="020B0604020202020204" pitchFamily="34" charset="0"/>
              </a:rPr>
              <a:t>, but rather </a:t>
            </a:r>
            <a:r>
              <a:rPr lang="en-US" sz="1000" b="1" i="1" dirty="0">
                <a:latin typeface="Arial" panose="020B0604020202020204" pitchFamily="34" charset="0"/>
                <a:cs typeface="Arial" panose="020B0604020202020204" pitchFamily="34" charset="0"/>
              </a:rPr>
              <a:t>how we do it</a:t>
            </a:r>
            <a:r>
              <a:rPr lang="en-US" sz="1000" dirty="0">
                <a:latin typeface="Arial" panose="020B0604020202020204" pitchFamily="34" charset="0"/>
                <a:cs typeface="Arial" panose="020B0604020202020204" pitchFamily="34" charset="0"/>
              </a:rPr>
              <a:t>, and </a:t>
            </a:r>
            <a:r>
              <a:rPr lang="en-US" sz="1000" b="1" i="1" dirty="0">
                <a:latin typeface="Arial" panose="020B0604020202020204" pitchFamily="34" charset="0"/>
                <a:cs typeface="Arial" panose="020B0604020202020204" pitchFamily="34" charset="0"/>
              </a:rPr>
              <a:t>how it feels to work here</a:t>
            </a:r>
            <a:r>
              <a:rPr lang="en-US" sz="1000" dirty="0">
                <a:latin typeface="Arial" panose="020B0604020202020204" pitchFamily="34" charset="0"/>
                <a:cs typeface="Arial" panose="020B0604020202020204" pitchFamily="34" charset="0"/>
              </a:rPr>
              <a:t>.  It’s the culture.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To that end, we believe: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First:  Data science needs to learn from itself.   </a:t>
            </a:r>
            <a:r>
              <a:rPr lang="en-US" sz="1000" b="0" dirty="0">
                <a:latin typeface="Arial" panose="020B0604020202020204" pitchFamily="34" charset="0"/>
                <a:cs typeface="Arial" panose="020B0604020202020204" pitchFamily="34" charset="0"/>
              </a:rPr>
              <a:t>We need to share knowledge with one another.  Continuous learning and innovation are paramount.</a:t>
            </a:r>
            <a:endParaRPr lang="en-US" sz="1000" b="0" kern="1200" dirty="0">
              <a:solidFill>
                <a:schemeClr val="tx1"/>
              </a:solidFill>
              <a:effectLst/>
              <a:latin typeface="Arial" panose="020B0604020202020204" pitchFamily="34" charset="0"/>
              <a:ea typeface="+mn-ea"/>
              <a:cs typeface="Arial" panose="020B0604020202020204" pitchFamily="34" charset="0"/>
            </a:endParaRPr>
          </a:p>
          <a:p>
            <a:pPr marL="171450" lvl="0" indent="-171450">
              <a:buFont typeface="Arial" panose="020B0604020202020204" pitchFamily="34" charset="0"/>
              <a:buChar char="•"/>
            </a:pPr>
            <a:endParaRPr lang="en-US" sz="1000" kern="1200" dirty="0">
              <a:solidFill>
                <a:schemeClr val="tx1"/>
              </a:solidFill>
              <a:effectLst/>
              <a:latin typeface="Arial" panose="020B0604020202020204" pitchFamily="34" charset="0"/>
              <a:ea typeface="+mn-ea"/>
              <a:cs typeface="Arial" panose="020B0604020202020204" pitchFamily="34" charset="0"/>
            </a:endParaRPr>
          </a:p>
          <a:p>
            <a:r>
              <a:rPr lang="en-US" sz="1000" b="1" dirty="0">
                <a:latin typeface="Arial" panose="020B0604020202020204" pitchFamily="34" charset="0"/>
                <a:cs typeface="Arial" panose="020B0604020202020204" pitchFamily="34" charset="0"/>
              </a:rPr>
              <a:t>Second:  Data science is a "team" sport</a:t>
            </a:r>
            <a:r>
              <a:rPr lang="en-US" sz="1000" dirty="0">
                <a:latin typeface="Arial" panose="020B0604020202020204" pitchFamily="34" charset="0"/>
                <a:cs typeface="Arial" panose="020B0604020202020204" pitchFamily="34" charset="0"/>
              </a:rPr>
              <a:t>.  The operative word here is </a:t>
            </a:r>
            <a:r>
              <a:rPr lang="en-US" sz="1000" b="1" dirty="0">
                <a:latin typeface="Arial" panose="020B0604020202020204" pitchFamily="34" charset="0"/>
                <a:cs typeface="Arial" panose="020B0604020202020204" pitchFamily="34" charset="0"/>
              </a:rPr>
              <a:t>team</a:t>
            </a:r>
            <a:r>
              <a:rPr lang="en-US" sz="1000" dirty="0">
                <a:latin typeface="Arial" panose="020B0604020202020204" pitchFamily="34" charset="0"/>
                <a:cs typeface="Arial" panose="020B0604020202020204" pitchFamily="34" charset="0"/>
              </a:rPr>
              <a:t>, and that means </a:t>
            </a:r>
            <a:r>
              <a:rPr lang="en-US" sz="1000" u="sng" dirty="0">
                <a:latin typeface="Arial" panose="020B0604020202020204" pitchFamily="34" charset="0"/>
                <a:cs typeface="Arial" panose="020B0604020202020204" pitchFamily="34" charset="0"/>
              </a:rPr>
              <a:t>two things </a:t>
            </a:r>
            <a:r>
              <a:rPr lang="en-US" sz="1000" dirty="0">
                <a:latin typeface="Arial" panose="020B0604020202020204" pitchFamily="34" charset="0"/>
                <a:cs typeface="Arial" panose="020B0604020202020204" pitchFamily="34" charset="0"/>
              </a:rPr>
              <a:t>to us: </a:t>
            </a:r>
          </a:p>
          <a:p>
            <a:endParaRPr lang="en-US" sz="1000" dirty="0">
              <a:latin typeface="Arial" panose="020B0604020202020204" pitchFamily="34" charset="0"/>
              <a:cs typeface="Arial" panose="020B0604020202020204" pitchFamily="34" charset="0"/>
            </a:endParaRPr>
          </a:p>
          <a:p>
            <a:pPr marL="685800" lvl="1" indent="-228600">
              <a:buFont typeface="Arial" panose="020B0604020202020204" pitchFamily="34" charset="0"/>
              <a:buChar char="•"/>
            </a:pPr>
            <a:r>
              <a:rPr lang="en-US" sz="1000" u="none" dirty="0">
                <a:latin typeface="Arial" panose="020B0604020202020204" pitchFamily="34" charset="0"/>
                <a:cs typeface="Arial" panose="020B0604020202020204" pitchFamily="34" charset="0"/>
              </a:rPr>
              <a:t>First, we</a:t>
            </a:r>
            <a:r>
              <a:rPr lang="en-US" sz="1000" dirty="0">
                <a:latin typeface="Arial" panose="020B0604020202020204" pitchFamily="34" charset="0"/>
                <a:cs typeface="Arial" panose="020B0604020202020204" pitchFamily="34" charset="0"/>
              </a:rPr>
              <a:t>, as data scientists, can only solve problems by knowing first </a:t>
            </a:r>
            <a:r>
              <a:rPr lang="en-US" sz="1000" b="0" dirty="0">
                <a:latin typeface="Arial" panose="020B0604020202020204" pitchFamily="34" charset="0"/>
                <a:cs typeface="Arial" panose="020B0604020202020204" pitchFamily="34" charset="0"/>
              </a:rPr>
              <a:t>where the problems ARE</a:t>
            </a:r>
            <a:r>
              <a:rPr lang="en-US" sz="1000" dirty="0">
                <a:latin typeface="Arial" panose="020B0604020202020204" pitchFamily="34" charset="0"/>
                <a:cs typeface="Arial" panose="020B0604020202020204" pitchFamily="34" charset="0"/>
              </a:rPr>
              <a:t>, and that requires </a:t>
            </a:r>
            <a:r>
              <a:rPr lang="en-US" sz="1000" b="1" dirty="0">
                <a:latin typeface="Arial" panose="020B0604020202020204" pitchFamily="34" charset="0"/>
                <a:cs typeface="Arial" panose="020B0604020202020204" pitchFamily="34" charset="0"/>
              </a:rPr>
              <a:t>engaging with people deeply connected to the problem space</a:t>
            </a:r>
            <a:r>
              <a:rPr lang="en-US" sz="1000" dirty="0">
                <a:latin typeface="Arial" panose="020B0604020202020204" pitchFamily="34" charset="0"/>
                <a:cs typeface="Arial" panose="020B0604020202020204" pitchFamily="34" charset="0"/>
              </a:rPr>
              <a:t>.</a:t>
            </a:r>
          </a:p>
          <a:p>
            <a:pPr marL="228600" indent="-228600">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dirty="0">
                <a:latin typeface="Arial" panose="020B0604020202020204" pitchFamily="34" charset="0"/>
                <a:cs typeface="Arial" panose="020B0604020202020204" pitchFamily="34" charset="0"/>
              </a:rPr>
              <a:t>Second,</a:t>
            </a:r>
            <a:r>
              <a:rPr lang="en-US" sz="1000" b="1" dirty="0">
                <a:latin typeface="Arial" panose="020B0604020202020204" pitchFamily="34" charset="0"/>
                <a:cs typeface="Arial" panose="020B0604020202020204" pitchFamily="34" charset="0"/>
              </a:rPr>
              <a:t> we strive to be a team, not just a group:  </a:t>
            </a:r>
            <a:r>
              <a:rPr lang="en-US" sz="1000" b="0" dirty="0">
                <a:latin typeface="Arial" panose="020B0604020202020204" pitchFamily="34" charset="0"/>
                <a:cs typeface="Arial" panose="020B0604020202020204" pitchFamily="34" charset="0"/>
              </a:rPr>
              <a:t>which means we </a:t>
            </a:r>
            <a:r>
              <a:rPr lang="en-US" sz="1000" dirty="0">
                <a:latin typeface="Arial" panose="020B0604020202020204" pitchFamily="34" charset="0"/>
                <a:cs typeface="Arial" panose="020B0604020202020204" pitchFamily="34" charset="0"/>
              </a:rPr>
              <a:t>elevate one another, we go out of our way to help one another, we mentor and develop one another.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Finally, we’re committed to human-centered design and agile software development.  </a:t>
            </a:r>
            <a:r>
              <a:rPr lang="en-US" sz="1000" b="0" dirty="0">
                <a:latin typeface="Arial" panose="020B0604020202020204" pitchFamily="34" charset="0"/>
                <a:cs typeface="Arial" panose="020B0604020202020204" pitchFamily="34" charset="0"/>
              </a:rPr>
              <a:t>These are </a:t>
            </a:r>
            <a:r>
              <a:rPr lang="en-US" sz="1000" dirty="0">
                <a:latin typeface="Arial" panose="020B0604020202020204" pitchFamily="34" charset="0"/>
                <a:cs typeface="Arial" panose="020B0604020202020204" pitchFamily="34" charset="0"/>
              </a:rPr>
              <a:t>some of the hallmarks of our success.  Allows us to create </a:t>
            </a:r>
            <a:r>
              <a:rPr lang="en-US" sz="1000" b="1" dirty="0">
                <a:latin typeface="Arial" panose="020B0604020202020204" pitchFamily="34" charset="0"/>
                <a:cs typeface="Arial" panose="020B0604020202020204" pitchFamily="34" charset="0"/>
              </a:rPr>
              <a:t>“products that people use.”</a:t>
            </a:r>
            <a:r>
              <a:rPr lang="en-US" sz="1000" dirty="0">
                <a:latin typeface="Arial" panose="020B0604020202020204" pitchFamily="34" charset="0"/>
                <a:cs typeface="Arial" panose="020B0604020202020204" pitchFamily="34" charset="0"/>
              </a:rPr>
              <a:t>  </a:t>
            </a:r>
            <a:endParaRPr lang="en-US" sz="1000" dirty="0"/>
          </a:p>
        </p:txBody>
      </p:sp>
      <p:sp>
        <p:nvSpPr>
          <p:cNvPr id="4" name="Slide Number Placeholder 3"/>
          <p:cNvSpPr>
            <a:spLocks noGrp="1"/>
          </p:cNvSpPr>
          <p:nvPr>
            <p:ph type="sldNum" sz="quarter" idx="10"/>
          </p:nvPr>
        </p:nvSpPr>
        <p:spPr/>
        <p:txBody>
          <a:bodyPr/>
          <a:lstStyle/>
          <a:p>
            <a:fld id="{79DEAFAE-9008-4ACA-8325-21B37FD4818E}" type="slidenum">
              <a:rPr lang="en-US" smtClean="0"/>
              <a:t>9</a:t>
            </a:fld>
            <a:endParaRPr lang="en-US"/>
          </a:p>
        </p:txBody>
      </p:sp>
    </p:spTree>
    <p:extLst>
      <p:ext uri="{BB962C8B-B14F-4D97-AF65-F5344CB8AC3E}">
        <p14:creationId xmlns:p14="http://schemas.microsoft.com/office/powerpoint/2010/main" val="3809566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6" name="Rectangle 25"/>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10" name="Text Box 13"/>
          <p:cNvSpPr txBox="1">
            <a:spLocks noChangeArrowheads="1"/>
          </p:cNvSpPr>
          <p:nvPr userDrawn="1"/>
        </p:nvSpPr>
        <p:spPr bwMode="auto">
          <a:xfrm>
            <a:off x="604250" y="6597878"/>
            <a:ext cx="4390946" cy="215444"/>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800" dirty="0">
                <a:solidFill>
                  <a:srgbClr val="808080">
                    <a:lumMod val="60000"/>
                    <a:lumOff val="40000"/>
                  </a:srgbClr>
                </a:solidFill>
                <a:ea typeface="ヒラギノ角ゴ Pro W3" pitchFamily="1" charset="-128"/>
              </a:rPr>
              <a:t>RTI International is a registered trademark and a trade name of Research Triangle Institute.</a:t>
            </a:r>
          </a:p>
        </p:txBody>
      </p:sp>
      <p:sp>
        <p:nvSpPr>
          <p:cNvPr id="11" name="Text Box 14"/>
          <p:cNvSpPr txBox="1">
            <a:spLocks noChangeArrowheads="1"/>
          </p:cNvSpPr>
          <p:nvPr userDrawn="1"/>
        </p:nvSpPr>
        <p:spPr bwMode="auto">
          <a:xfrm>
            <a:off x="10520155" y="6536267"/>
            <a:ext cx="1163845" cy="307777"/>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1400" b="1" dirty="0">
                <a:solidFill>
                  <a:srgbClr val="085295">
                    <a:lumMod val="20000"/>
                    <a:lumOff val="80000"/>
                  </a:srgbClr>
                </a:solidFill>
                <a:ea typeface="ヒラギノ角ゴ Pro W3" pitchFamily="1" charset="-128"/>
              </a:rPr>
              <a:t>www.rti.org</a:t>
            </a:r>
          </a:p>
        </p:txBody>
      </p:sp>
      <p:sp>
        <p:nvSpPr>
          <p:cNvPr id="130050" name="Rectangle 2"/>
          <p:cNvSpPr>
            <a:spLocks noGrp="1" noChangeArrowheads="1"/>
          </p:cNvSpPr>
          <p:nvPr>
            <p:ph type="ctrTitle"/>
          </p:nvPr>
        </p:nvSpPr>
        <p:spPr>
          <a:xfrm>
            <a:off x="3048000" y="498158"/>
            <a:ext cx="8636000" cy="676687"/>
          </a:xfrm>
          <a:noFill/>
        </p:spPr>
        <p:txBody>
          <a:bodyPr/>
          <a:lstStyle>
            <a:lvl1pPr algn="r">
              <a:defRPr sz="2800" b="1">
                <a:solidFill>
                  <a:schemeClr val="bg1"/>
                </a:solidFill>
                <a:latin typeface="Arial"/>
                <a:cs typeface="Arial"/>
              </a:defRPr>
            </a:lvl1pPr>
          </a:lstStyle>
          <a:p>
            <a:r>
              <a:rPr lang="en-US" dirty="0"/>
              <a:t>Click to edit Master title style</a:t>
            </a:r>
          </a:p>
        </p:txBody>
      </p:sp>
      <p:sp>
        <p:nvSpPr>
          <p:cNvPr id="130051" name="Rectangle 3"/>
          <p:cNvSpPr>
            <a:spLocks noGrp="1" noChangeArrowheads="1"/>
          </p:cNvSpPr>
          <p:nvPr>
            <p:ph type="subTitle" idx="1"/>
          </p:nvPr>
        </p:nvSpPr>
        <p:spPr>
          <a:xfrm>
            <a:off x="3149600" y="1600200"/>
            <a:ext cx="8534400" cy="457200"/>
          </a:xfrm>
        </p:spPr>
        <p:txBody>
          <a:bodyPr/>
          <a:lstStyle>
            <a:lvl1pPr marL="0" indent="0" algn="r" rtl="0" eaLnBrk="0" fontAlgn="base" hangingPunct="0">
              <a:lnSpc>
                <a:spcPct val="110000"/>
              </a:lnSpc>
              <a:spcBef>
                <a:spcPct val="0"/>
              </a:spcBef>
              <a:spcAft>
                <a:spcPct val="0"/>
              </a:spcAft>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dirty="0"/>
              <a:t>Click to edit Master subtitle style</a:t>
            </a:r>
          </a:p>
        </p:txBody>
      </p:sp>
      <p:sp>
        <p:nvSpPr>
          <p:cNvPr id="13" name="Slide Number Placeholder 12"/>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14" name="Footer Placeholder 13"/>
          <p:cNvSpPr>
            <a:spLocks noGrp="1"/>
          </p:cNvSpPr>
          <p:nvPr>
            <p:ph type="ftr" sz="quarter" idx="11"/>
          </p:nvPr>
        </p:nvSpPr>
        <p:spPr/>
        <p:txBody>
          <a:bodyPr/>
          <a:lstStyle/>
          <a:p>
            <a:r>
              <a:rPr lang="en-US" dirty="0">
                <a:solidFill>
                  <a:srgbClr val="FFFFFF"/>
                </a:solidFill>
              </a:rPr>
              <a:t>CONFIDENTIAL</a:t>
            </a:r>
          </a:p>
        </p:txBody>
      </p:sp>
      <p:sp>
        <p:nvSpPr>
          <p:cNvPr id="4" name="Text Placeholder 3"/>
          <p:cNvSpPr>
            <a:spLocks noGrp="1"/>
          </p:cNvSpPr>
          <p:nvPr>
            <p:ph type="body" sz="quarter" idx="12" hasCustomPrompt="1"/>
          </p:nvPr>
        </p:nvSpPr>
        <p:spPr>
          <a:xfrm>
            <a:off x="3149600" y="2133600"/>
            <a:ext cx="8534400" cy="685800"/>
          </a:xfrm>
        </p:spPr>
        <p:txBody>
          <a:bodyPr/>
          <a:lstStyle>
            <a:lvl1pPr marL="0" indent="0" algn="r">
              <a:buNone/>
              <a:defRPr lang="en-US" sz="1600" kern="1200" dirty="0">
                <a:solidFill>
                  <a:schemeClr val="accent1">
                    <a:lumMod val="40000"/>
                    <a:lumOff val="60000"/>
                  </a:schemeClr>
                </a:solidFill>
                <a:latin typeface="Arial" charset="0"/>
                <a:ea typeface="ヒラギノ角ゴ Pro W3" pitchFamily="1" charset="-128"/>
                <a:cs typeface="+mn-cs"/>
              </a:defRPr>
            </a:lvl1pPr>
          </a:lstStyle>
          <a:p>
            <a:pPr lvl="0"/>
            <a:r>
              <a:rPr lang="en-US" dirty="0"/>
              <a:t>Presenter</a:t>
            </a:r>
          </a:p>
          <a:p>
            <a:pPr lvl="0"/>
            <a:r>
              <a:rPr lang="en-US" dirty="0"/>
              <a:t>Date</a:t>
            </a:r>
          </a:p>
        </p:txBody>
      </p:sp>
      <p:grpSp>
        <p:nvGrpSpPr>
          <p:cNvPr id="2" name="Group 2"/>
          <p:cNvGrpSpPr>
            <a:grpSpLocks noChangeAspect="1"/>
          </p:cNvGrpSpPr>
          <p:nvPr userDrawn="1"/>
        </p:nvGrpSpPr>
        <p:grpSpPr bwMode="auto">
          <a:xfrm>
            <a:off x="304799" y="250030"/>
            <a:ext cx="1780394" cy="1187788"/>
            <a:chOff x="2160" y="1620"/>
            <a:chExt cx="1728" cy="1152"/>
          </a:xfrm>
        </p:grpSpPr>
        <p:pic>
          <p:nvPicPr>
            <p:cNvPr id="1027" name="Picture 3" descr="RTI_reverse_Sm_P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 y="1919"/>
              <a:ext cx="1120"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2160" y="1620"/>
              <a:ext cx="1728"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92307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400" b="0"/>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p:txBody>
          <a:bodyPr/>
          <a:lstStyle/>
          <a:p>
            <a:r>
              <a:rPr lang="en-US" dirty="0">
                <a:solidFill>
                  <a:srgbClr val="FFFFFF"/>
                </a:solidFill>
              </a:rPr>
              <a:t>CONFIDENTIAL</a:t>
            </a:r>
          </a:p>
        </p:txBody>
      </p:sp>
    </p:spTree>
    <p:extLst>
      <p:ext uri="{BB962C8B-B14F-4D97-AF65-F5344CB8AC3E}">
        <p14:creationId xmlns:p14="http://schemas.microsoft.com/office/powerpoint/2010/main" val="3755839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 y="16934"/>
            <a:ext cx="12187767" cy="530225"/>
          </a:xfrm>
        </p:spPr>
        <p:txBody>
          <a:bodyPr/>
          <a:lstStyle/>
          <a:p>
            <a:r>
              <a:rPr lang="en-US" dirty="0"/>
              <a:t>Click to edit Master title style</a:t>
            </a:r>
          </a:p>
        </p:txBody>
      </p:sp>
      <p:sp>
        <p:nvSpPr>
          <p:cNvPr id="3" name="Chart Placeholder 2"/>
          <p:cNvSpPr>
            <a:spLocks noGrp="1"/>
          </p:cNvSpPr>
          <p:nvPr>
            <p:ph type="chart" sz="half" idx="1"/>
          </p:nvPr>
        </p:nvSpPr>
        <p:spPr>
          <a:xfrm>
            <a:off x="609600" y="1600201"/>
            <a:ext cx="5384800" cy="4525963"/>
          </a:xfrm>
        </p:spPr>
        <p:txBody>
          <a:bodyPr/>
          <a:lstStyle/>
          <a:p>
            <a:pPr lvl="0"/>
            <a:endParaRPr lang="en-US" noProof="0" dirty="0"/>
          </a:p>
        </p:txBody>
      </p:sp>
      <p:sp>
        <p:nvSpPr>
          <p:cNvPr id="4" name="Text Placeholder 3"/>
          <p:cNvSpPr>
            <a:spLocks noGrp="1"/>
          </p:cNvSpPr>
          <p:nvPr>
            <p:ph type="body" sz="half" idx="2"/>
          </p:nvPr>
        </p:nvSpPr>
        <p:spPr>
          <a:xfrm>
            <a:off x="6197600" y="1600201"/>
            <a:ext cx="5384800" cy="4525963"/>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992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87767" cy="530225"/>
          </a:xfrm>
        </p:spPr>
        <p:txBody>
          <a:bodyPr/>
          <a:lstStyle/>
          <a:p>
            <a:r>
              <a:rPr lang="en-US"/>
              <a:t>Click to edit Master title style</a:t>
            </a:r>
          </a:p>
        </p:txBody>
      </p:sp>
      <p:sp>
        <p:nvSpPr>
          <p:cNvPr id="3" name="ClipArt Placeholder 2"/>
          <p:cNvSpPr>
            <a:spLocks noGrp="1"/>
          </p:cNvSpPr>
          <p:nvPr>
            <p:ph type="clipArt" sz="half" idx="1"/>
          </p:nvPr>
        </p:nvSpPr>
        <p:spPr>
          <a:xfrm>
            <a:off x="609600" y="1600201"/>
            <a:ext cx="5384800" cy="4525963"/>
          </a:xfrm>
        </p:spPr>
        <p:txBody>
          <a:bodyPr/>
          <a:lstStyle/>
          <a:p>
            <a:pPr lvl="0"/>
            <a:endParaRPr lang="en-US" noProof="0" dirty="0"/>
          </a:p>
        </p:txBody>
      </p:sp>
      <p:sp>
        <p:nvSpPr>
          <p:cNvPr id="4" name="Text Placeholder 3"/>
          <p:cNvSpPr>
            <a:spLocks noGrp="1"/>
          </p:cNvSpPr>
          <p:nvPr>
            <p:ph type="body" sz="half" idx="2"/>
          </p:nvPr>
        </p:nvSpPr>
        <p:spPr>
          <a:xfrm>
            <a:off x="6197600" y="1600201"/>
            <a:ext cx="5384800" cy="4525963"/>
          </a:xfrm>
        </p:spPr>
        <p:txBody>
          <a:bodyPr/>
          <a:lstStyle>
            <a:lvl1pPr>
              <a:spcBef>
                <a:spcPts val="0"/>
              </a:spcBef>
              <a:spcAft>
                <a:spcPts val="900"/>
              </a:spcAf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163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1" name="Picture Placeholder 20"/>
          <p:cNvSpPr>
            <a:spLocks noGrp="1"/>
          </p:cNvSpPr>
          <p:nvPr>
            <p:ph type="pic" sz="quarter" idx="14"/>
          </p:nvPr>
        </p:nvSpPr>
        <p:spPr>
          <a:xfrm>
            <a:off x="-10582" y="0"/>
            <a:ext cx="12213167" cy="5657850"/>
          </a:xfrm>
        </p:spPr>
        <p:txBody>
          <a:bodyPr/>
          <a:lstStyle/>
          <a:p>
            <a:r>
              <a:rPr lang="en-US" dirty="0"/>
              <a:t>Click icon to add picture</a:t>
            </a:r>
          </a:p>
        </p:txBody>
      </p:sp>
      <p:sp>
        <p:nvSpPr>
          <p:cNvPr id="15" name="Text Placeholder 14"/>
          <p:cNvSpPr>
            <a:spLocks noGrp="1"/>
          </p:cNvSpPr>
          <p:nvPr>
            <p:ph type="body" sz="quarter" idx="11" hasCustomPrompt="1"/>
          </p:nvPr>
        </p:nvSpPr>
        <p:spPr>
          <a:xfrm>
            <a:off x="554567" y="1748907"/>
            <a:ext cx="11135784" cy="904558"/>
          </a:xfrm>
        </p:spPr>
        <p:txBody>
          <a:bodyPr lIns="0" tIns="0" rIns="0" bIns="0">
            <a:noAutofit/>
          </a:bodyPr>
          <a:lstStyle>
            <a:lvl1pPr marL="0" indent="0">
              <a:buFontTx/>
              <a:buNone/>
              <a:defRPr lang="en-US" sz="4400" b="1" kern="1200" baseline="0" dirty="0" smtClean="0">
                <a:solidFill>
                  <a:schemeClr val="bg1"/>
                </a:solidFill>
                <a:latin typeface="+mj-lt"/>
                <a:ea typeface="Helvetica Neue" charset="0"/>
                <a:cs typeface="Helvetica Neue"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Headline here</a:t>
            </a:r>
          </a:p>
        </p:txBody>
      </p:sp>
      <p:sp>
        <p:nvSpPr>
          <p:cNvPr id="17" name="Text Placeholder 16"/>
          <p:cNvSpPr>
            <a:spLocks noGrp="1"/>
          </p:cNvSpPr>
          <p:nvPr>
            <p:ph type="body" sz="quarter" idx="12" hasCustomPrompt="1"/>
          </p:nvPr>
        </p:nvSpPr>
        <p:spPr>
          <a:xfrm>
            <a:off x="554567" y="2282307"/>
            <a:ext cx="11118851" cy="383222"/>
          </a:xfrm>
        </p:spPr>
        <p:txBody>
          <a:bodyPr lIns="0" tIns="0" rIns="0" bIns="0">
            <a:noAutofit/>
          </a:bodyPr>
          <a:lstStyle>
            <a:lvl1pPr marL="0" indent="0">
              <a:buNone/>
              <a:defRPr lang="en-US" sz="2800" kern="1200" dirty="0">
                <a:solidFill>
                  <a:schemeClr val="bg1"/>
                </a:solidFill>
                <a:latin typeface="+mj-lt"/>
                <a:ea typeface="Helvetica Neue Medium" charset="0"/>
                <a:cs typeface="Helvetica Neue Medium"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Sub-headline here</a:t>
            </a:r>
          </a:p>
        </p:txBody>
      </p:sp>
      <p:sp>
        <p:nvSpPr>
          <p:cNvPr id="19" name="Picture Placeholder 18"/>
          <p:cNvSpPr>
            <a:spLocks noGrp="1"/>
          </p:cNvSpPr>
          <p:nvPr>
            <p:ph type="pic" sz="quarter" idx="13" hasCustomPrompt="1"/>
          </p:nvPr>
        </p:nvSpPr>
        <p:spPr>
          <a:xfrm>
            <a:off x="-21601" y="12382"/>
            <a:ext cx="6096000" cy="1422400"/>
          </a:xfrm>
          <a:solidFill>
            <a:srgbClr val="111111">
              <a:alpha val="85098"/>
            </a:srgbClr>
          </a:solidFill>
        </p:spPr>
        <p:txBody>
          <a:bodyPr anchor="ctr"/>
          <a:lstStyle>
            <a:lvl1pPr marL="0" indent="0" algn="ctr">
              <a:buNone/>
              <a:defRPr baseline="0">
                <a:solidFill>
                  <a:schemeClr val="bg1"/>
                </a:solidFill>
              </a:defRPr>
            </a:lvl1pPr>
          </a:lstStyle>
          <a:p>
            <a:r>
              <a:rPr lang="en-US" dirty="0"/>
              <a:t>STeP Logo</a:t>
            </a:r>
          </a:p>
        </p:txBody>
      </p:sp>
      <p:sp>
        <p:nvSpPr>
          <p:cNvPr id="4" name="Date Placeholder 3"/>
          <p:cNvSpPr>
            <a:spLocks noGrp="1"/>
          </p:cNvSpPr>
          <p:nvPr>
            <p:ph type="dt" sz="half" idx="10"/>
          </p:nvPr>
        </p:nvSpPr>
        <p:spPr>
          <a:xfrm>
            <a:off x="7907866" y="5318994"/>
            <a:ext cx="4284135" cy="338857"/>
          </a:xfrm>
          <a:prstGeom prst="rect">
            <a:avLst/>
          </a:prstGeom>
          <a:solidFill>
            <a:srgbClr val="FFF000">
              <a:alpha val="85000"/>
            </a:srgbClr>
          </a:solidFill>
        </p:spPr>
        <p:txBody>
          <a:bodyPr/>
          <a:lstStyle>
            <a:lvl1pPr algn="ctr">
              <a:defRPr lang="en-US" sz="1400" b="1" kern="1200" smtClean="0">
                <a:solidFill>
                  <a:schemeClr val="tx1"/>
                </a:solidFill>
                <a:latin typeface="+mj-lt"/>
                <a:ea typeface="Helvetica Neue Light" charset="0"/>
                <a:cs typeface="Helvetica Neue Light" charset="0"/>
              </a:defRPr>
            </a:lvl1pPr>
          </a:lstStyle>
          <a:p>
            <a:pPr eaLnBrk="0" fontAlgn="base" hangingPunct="0">
              <a:spcBef>
                <a:spcPct val="0"/>
              </a:spcBef>
              <a:spcAft>
                <a:spcPct val="0"/>
              </a:spcAft>
            </a:pPr>
            <a:endParaRPr dirty="0">
              <a:solidFill>
                <a:prstClr val="black"/>
              </a:solidFill>
            </a:endParaRPr>
          </a:p>
        </p:txBody>
      </p:sp>
    </p:spTree>
    <p:extLst>
      <p:ext uri="{BB962C8B-B14F-4D97-AF65-F5344CB8AC3E}">
        <p14:creationId xmlns:p14="http://schemas.microsoft.com/office/powerpoint/2010/main" val="3439581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w Headline  Big header">
    <p:spTree>
      <p:nvGrpSpPr>
        <p:cNvPr id="1" name=""/>
        <p:cNvGrpSpPr/>
        <p:nvPr/>
      </p:nvGrpSpPr>
      <p:grpSpPr>
        <a:xfrm>
          <a:off x="0" y="0"/>
          <a:ext cx="0" cy="0"/>
          <a:chOff x="0" y="0"/>
          <a:chExt cx="0" cy="0"/>
        </a:xfrm>
      </p:grpSpPr>
      <p:sp>
        <p:nvSpPr>
          <p:cNvPr id="16" name="Content Placeholder 15"/>
          <p:cNvSpPr>
            <a:spLocks noGrp="1"/>
          </p:cNvSpPr>
          <p:nvPr>
            <p:ph sz="quarter" idx="12" hasCustomPrompt="1"/>
          </p:nvPr>
        </p:nvSpPr>
        <p:spPr>
          <a:xfrm>
            <a:off x="0" y="6413500"/>
            <a:ext cx="704427" cy="280988"/>
          </a:xfrm>
        </p:spPr>
        <p:txBody>
          <a:bodyPr>
            <a:noAutofit/>
          </a:bodyPr>
          <a:lstStyle>
            <a:lvl1pPr marL="0" indent="0">
              <a:buNone/>
              <a:defRPr lang="en-US" sz="1200" kern="1200" baseline="0" dirty="0" smtClean="0">
                <a:solidFill>
                  <a:schemeClr val="tx1">
                    <a:lumMod val="50000"/>
                    <a:lumOff val="50000"/>
                  </a:schemeClr>
                </a:solidFill>
                <a:latin typeface="+mj-lt"/>
                <a:ea typeface="Helvetica Neue Medium" charset="0"/>
                <a:cs typeface="Helvetica Neue Medium" charset="0"/>
              </a:defRPr>
            </a:lvl1pPr>
            <a:lvl2pPr>
              <a:defRPr lang="en-US" sz="1200" kern="1200" baseline="0" dirty="0" smtClean="0">
                <a:solidFill>
                  <a:schemeClr val="bg1"/>
                </a:solidFill>
                <a:latin typeface="Helvetica Neue Medium" charset="0"/>
                <a:ea typeface="Helvetica Neue Medium" charset="0"/>
                <a:cs typeface="Helvetica Neue Medium" charset="0"/>
              </a:defRPr>
            </a:lvl2pPr>
            <a:lvl3pPr>
              <a:defRPr lang="en-US" sz="1200" kern="1200" baseline="0" dirty="0" smtClean="0">
                <a:solidFill>
                  <a:schemeClr val="bg1"/>
                </a:solidFill>
                <a:latin typeface="Helvetica Neue Medium" charset="0"/>
                <a:ea typeface="Helvetica Neue Medium" charset="0"/>
                <a:cs typeface="Helvetica Neue Medium" charset="0"/>
              </a:defRPr>
            </a:lvl3pPr>
            <a:lvl4pPr>
              <a:defRPr lang="en-US" sz="1200" kern="1200" baseline="0" dirty="0" smtClean="0">
                <a:solidFill>
                  <a:schemeClr val="bg1"/>
                </a:solidFill>
                <a:latin typeface="Helvetica Neue Medium" charset="0"/>
                <a:ea typeface="Helvetica Neue Medium" charset="0"/>
                <a:cs typeface="Helvetica Neue Medium" charset="0"/>
              </a:defRPr>
            </a:lvl4pPr>
            <a:lvl5pPr>
              <a:defRPr lang="en-US" sz="1200" kern="1200" baseline="0" dirty="0" smtClean="0">
                <a:solidFill>
                  <a:schemeClr val="bg1"/>
                </a:solidFill>
                <a:latin typeface="Helvetica Neue Medium" charset="0"/>
                <a:ea typeface="Helvetica Neue Medium" charset="0"/>
                <a:cs typeface="Helvetica Neue Medium" charset="0"/>
              </a:defRPr>
            </a:lvl5pPr>
          </a:lstStyle>
          <a:p>
            <a:pPr lvl="0"/>
            <a:fld id="{79806103-771C-473F-BC96-88260BB74367}" type="slidenum">
              <a:rPr lang="en-US" smtClean="0"/>
              <a:t>‹#›</a:t>
            </a:fld>
            <a:endParaRPr lang="en-US" dirty="0"/>
          </a:p>
        </p:txBody>
      </p:sp>
      <p:sp>
        <p:nvSpPr>
          <p:cNvPr id="10" name="Text Placeholder 29"/>
          <p:cNvSpPr>
            <a:spLocks noGrp="1"/>
          </p:cNvSpPr>
          <p:nvPr>
            <p:ph type="body" sz="quarter" idx="13" hasCustomPrompt="1"/>
          </p:nvPr>
        </p:nvSpPr>
        <p:spPr>
          <a:xfrm>
            <a:off x="955677" y="825130"/>
            <a:ext cx="10288055" cy="763474"/>
          </a:xfrm>
        </p:spPr>
        <p:txBody>
          <a:bodyPr lIns="0" tIns="0" rIns="0" bIns="0">
            <a:noAutofit/>
          </a:bodyPr>
          <a:lstStyle>
            <a:lvl1pPr marL="0" indent="0">
              <a:buNone/>
              <a:defRPr lang="en-US" sz="2800" b="1" kern="1200" baseline="0" dirty="0" smtClean="0">
                <a:solidFill>
                  <a:schemeClr val="tx1"/>
                </a:solidFill>
                <a:latin typeface="+mj-lt"/>
                <a:ea typeface="Helvetica Neue Medium" charset="0"/>
                <a:cs typeface="Helvetica Neue Medium" charset="0"/>
              </a:defRPr>
            </a:lvl1pPr>
            <a:lvl2pPr marL="457200" indent="0">
              <a:buNone/>
              <a:defRPr lang="en-US" sz="1400" kern="1200" dirty="0" smtClean="0">
                <a:solidFill>
                  <a:schemeClr val="tx1"/>
                </a:solidFill>
                <a:latin typeface="Helvetica Neue Medium" charset="0"/>
                <a:ea typeface="Helvetica Neue Medium" charset="0"/>
                <a:cs typeface="Helvetica Neue Medium" charset="0"/>
              </a:defRPr>
            </a:lvl2pPr>
            <a:lvl3pPr marL="914400" indent="0">
              <a:buNone/>
              <a:defRPr lang="en-US" sz="1400" kern="1200" dirty="0" smtClean="0">
                <a:solidFill>
                  <a:schemeClr val="tx1"/>
                </a:solidFill>
                <a:latin typeface="Helvetica Neue Medium" charset="0"/>
                <a:ea typeface="Helvetica Neue Medium" charset="0"/>
                <a:cs typeface="Helvetica Neue Medium" charset="0"/>
              </a:defRPr>
            </a:lvl3pPr>
            <a:lvl4pPr marL="1371600" indent="0">
              <a:buNone/>
              <a:defRPr lang="en-US" sz="1400" kern="1200" dirty="0" smtClean="0">
                <a:solidFill>
                  <a:schemeClr val="tx1"/>
                </a:solidFill>
                <a:latin typeface="Helvetica Neue Medium" charset="0"/>
                <a:ea typeface="Helvetica Neue Medium" charset="0"/>
                <a:cs typeface="Helvetica Neue Medium" charset="0"/>
              </a:defRPr>
            </a:lvl4pPr>
            <a:lvl5pPr marL="1828800" indent="0">
              <a:buNone/>
              <a:defRPr lang="en-US" sz="1400" kern="1200" dirty="0">
                <a:solidFill>
                  <a:schemeClr val="tx1"/>
                </a:solidFill>
                <a:latin typeface="Helvetica Neue Medium" charset="0"/>
                <a:ea typeface="Helvetica Neue Medium" charset="0"/>
                <a:cs typeface="Helvetica Neue Medium" charset="0"/>
              </a:defRPr>
            </a:lvl5pPr>
          </a:lstStyle>
          <a:p>
            <a:pPr lvl="0"/>
            <a:r>
              <a:rPr lang="en-US" dirty="0"/>
              <a:t>Headline</a:t>
            </a:r>
          </a:p>
        </p:txBody>
      </p:sp>
      <p:sp>
        <p:nvSpPr>
          <p:cNvPr id="15" name="Content Placeholder 2"/>
          <p:cNvSpPr>
            <a:spLocks noGrp="1"/>
          </p:cNvSpPr>
          <p:nvPr>
            <p:ph sz="quarter" idx="15"/>
          </p:nvPr>
        </p:nvSpPr>
        <p:spPr>
          <a:xfrm>
            <a:off x="955677" y="1608982"/>
            <a:ext cx="10280649" cy="4567980"/>
          </a:xfrm>
        </p:spPr>
        <p:txBody>
          <a:bodyPr lIns="0" tIns="0" rIns="0" bIns="0"/>
          <a:lstStyle>
            <a:lvl1pPr marL="0" indent="0">
              <a:buNone/>
              <a:defRPr lang="en-US" sz="1400" kern="1200" dirty="0" smtClean="0">
                <a:solidFill>
                  <a:schemeClr val="tx1">
                    <a:lumMod val="50000"/>
                    <a:lumOff val="50000"/>
                  </a:schemeClr>
                </a:solidFill>
                <a:latin typeface="+mn-lt"/>
                <a:ea typeface="Helvetica Neue Light" charset="0"/>
                <a:cs typeface="Helvetica Neue Light" charset="0"/>
              </a:defRPr>
            </a:lvl1pPr>
            <a:lvl2pPr marL="342900" indent="-342900">
              <a:buFont typeface="Arial" panose="020B0604020202020204" pitchFamily="34" charset="0"/>
              <a:buChar char="•"/>
              <a:defRPr lang="en-US" sz="1400" kern="1200" dirty="0" smtClean="0">
                <a:solidFill>
                  <a:schemeClr val="tx1">
                    <a:lumMod val="50000"/>
                    <a:lumOff val="50000"/>
                  </a:schemeClr>
                </a:solidFill>
                <a:latin typeface="+mn-lt"/>
                <a:ea typeface="Helvetica Neue Light" charset="0"/>
                <a:cs typeface="Helvetica Neue Light" charset="0"/>
              </a:defRPr>
            </a:lvl2pPr>
            <a:lvl3pPr marL="457200" indent="-182880">
              <a:buFont typeface="Calibri" panose="020F0502020204030204" pitchFamily="34" charset="0"/>
              <a:buChar char="•"/>
              <a:defRPr lang="en-US" sz="1400" kern="1200" dirty="0" smtClean="0">
                <a:solidFill>
                  <a:schemeClr val="tx1">
                    <a:lumMod val="50000"/>
                    <a:lumOff val="50000"/>
                  </a:schemeClr>
                </a:solidFill>
                <a:latin typeface="+mn-lt"/>
                <a:ea typeface="Helvetica Neue Light" charset="0"/>
                <a:cs typeface="Helvetica Neue Light" charset="0"/>
              </a:defRPr>
            </a:lvl3pPr>
            <a:lvl4pPr marL="731520" indent="-182880">
              <a:buFont typeface="Calibri" panose="020F0502020204030204" pitchFamily="34" charset="0"/>
              <a:buChar char="•"/>
              <a:defRPr lang="en-US" sz="1400" kern="1200" dirty="0" smtClean="0">
                <a:solidFill>
                  <a:schemeClr val="tx1">
                    <a:lumMod val="50000"/>
                    <a:lumOff val="50000"/>
                  </a:schemeClr>
                </a:solidFill>
                <a:latin typeface="+mn-lt"/>
                <a:ea typeface="Helvetica Neue Light" charset="0"/>
                <a:cs typeface="Helvetica Neue Light" charset="0"/>
              </a:defRPr>
            </a:lvl4pPr>
            <a:lvl5pPr marL="1005840" indent="-182880">
              <a:buFont typeface="Calibri" panose="020F0502020204030204" pitchFamily="34" charset="0"/>
              <a:buChar char="•"/>
              <a:defRPr lang="en-US" sz="1400" kern="1200" dirty="0">
                <a:solidFill>
                  <a:schemeClr val="tx1">
                    <a:lumMod val="50000"/>
                    <a:lumOff val="50000"/>
                  </a:schemeClr>
                </a:solidFill>
                <a:latin typeface="+mn-lt"/>
                <a:ea typeface="Helvetica Neue Light" charset="0"/>
                <a:cs typeface="Helvetica Neue Light" charset="0"/>
              </a:defRPr>
            </a:lvl5pPr>
          </a:lstStyle>
          <a:p>
            <a:pPr lvl="0"/>
            <a:r>
              <a:rPr lang="en-US" dirty="0"/>
              <a:t>Click to edit Master text styles</a:t>
            </a:r>
          </a:p>
          <a:p>
            <a:pPr marL="182880" lvl="1" indent="-182880" algn="l" defTabSz="914400" rtl="0" eaLnBrk="1" latinLnBrk="0" hangingPunct="1">
              <a:lnSpc>
                <a:spcPct val="90000"/>
              </a:lnSpc>
              <a:spcBef>
                <a:spcPts val="500"/>
              </a:spcBef>
              <a:buFontTx/>
              <a:buChar char="•"/>
            </a:pPr>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1" y="-27426"/>
            <a:ext cx="5258567" cy="747273"/>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prstClr val="white"/>
              </a:solidFill>
            </a:endParaRPr>
          </a:p>
        </p:txBody>
      </p:sp>
      <p:sp>
        <p:nvSpPr>
          <p:cNvPr id="17" name="Text Placeholder 13"/>
          <p:cNvSpPr>
            <a:spLocks noGrp="1"/>
          </p:cNvSpPr>
          <p:nvPr>
            <p:ph type="body" sz="quarter" idx="11" hasCustomPrompt="1"/>
          </p:nvPr>
        </p:nvSpPr>
        <p:spPr>
          <a:xfrm>
            <a:off x="973667" y="269818"/>
            <a:ext cx="4284900" cy="197542"/>
          </a:xfrm>
        </p:spPr>
        <p:txBody>
          <a:bodyPr lIns="0" tIns="0" rIns="0" bIns="0">
            <a:noAutofit/>
          </a:bodyPr>
          <a:lstStyle>
            <a:lvl1pPr marL="0" indent="0">
              <a:buNone/>
              <a:defRPr lang="en-US" sz="1400" kern="1200" baseline="0" dirty="0" smtClean="0">
                <a:solidFill>
                  <a:schemeClr val="bg1"/>
                </a:solidFill>
                <a:latin typeface="+mj-lt"/>
                <a:ea typeface="Helvetica Neue Medium" charset="0"/>
                <a:cs typeface="Helvetica Neue Medium" charset="0"/>
              </a:defRPr>
            </a:lvl1pPr>
            <a:lvl2pPr marL="457200" indent="0">
              <a:buNone/>
              <a:defRPr lang="en-US" sz="1200" kern="1200" dirty="0" smtClean="0">
                <a:solidFill>
                  <a:schemeClr val="bg1"/>
                </a:solidFill>
                <a:latin typeface="Helvetica Neue Medium" charset="0"/>
                <a:ea typeface="Helvetica Neue Medium" charset="0"/>
                <a:cs typeface="Helvetica Neue Medium" charset="0"/>
              </a:defRPr>
            </a:lvl2pPr>
            <a:lvl3pPr marL="914400" indent="0">
              <a:buNone/>
              <a:defRPr lang="en-US" sz="1200" kern="1200" dirty="0" smtClean="0">
                <a:solidFill>
                  <a:schemeClr val="bg1"/>
                </a:solidFill>
                <a:latin typeface="Helvetica Neue Medium" charset="0"/>
                <a:ea typeface="Helvetica Neue Medium" charset="0"/>
                <a:cs typeface="Helvetica Neue Medium" charset="0"/>
              </a:defRPr>
            </a:lvl3pPr>
            <a:lvl4pPr marL="1371600" indent="0">
              <a:buNone/>
              <a:defRPr lang="en-US" sz="1200" kern="1200" dirty="0" smtClean="0">
                <a:solidFill>
                  <a:schemeClr val="bg1"/>
                </a:solidFill>
                <a:latin typeface="Helvetica Neue Medium" charset="0"/>
                <a:ea typeface="Helvetica Neue Medium" charset="0"/>
                <a:cs typeface="Helvetica Neue Medium" charset="0"/>
              </a:defRPr>
            </a:lvl4pPr>
            <a:lvl5pPr marL="1828800" indent="0">
              <a:buNone/>
              <a:defRPr lang="en-US" sz="1200" kern="1200" dirty="0">
                <a:solidFill>
                  <a:schemeClr val="bg1"/>
                </a:solidFill>
                <a:latin typeface="Helvetica Neue Medium" charset="0"/>
                <a:ea typeface="Helvetica Neue Medium" charset="0"/>
                <a:cs typeface="Helvetica Neue Medium" charset="0"/>
              </a:defRPr>
            </a:lvl5pPr>
          </a:lstStyle>
          <a:p>
            <a:pPr lvl="0"/>
            <a:r>
              <a:rPr lang="en-US" dirty="0"/>
              <a:t>SLIDE TITLE LIKE TASK OVERVIEW</a:t>
            </a:r>
          </a:p>
        </p:txBody>
      </p:sp>
      <p:sp>
        <p:nvSpPr>
          <p:cNvPr id="7" name="Rectangle 6"/>
          <p:cNvSpPr/>
          <p:nvPr userDrawn="1"/>
        </p:nvSpPr>
        <p:spPr>
          <a:xfrm flipV="1">
            <a:off x="0" y="-27426"/>
            <a:ext cx="169523" cy="747272"/>
          </a:xfrm>
          <a:prstGeom prst="rect">
            <a:avLst/>
          </a:prstGeom>
          <a:solidFill>
            <a:srgbClr val="FFFF00">
              <a:alpha val="8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Tree>
    <p:extLst>
      <p:ext uri="{BB962C8B-B14F-4D97-AF65-F5344CB8AC3E}">
        <p14:creationId xmlns:p14="http://schemas.microsoft.com/office/powerpoint/2010/main" val="3812399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29" name="Shape 29"/>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50683343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6" name="Shape 6"/>
          <p:cNvSpPr>
            <a:spLocks noGrp="1"/>
          </p:cNvSpPr>
          <p:nvPr>
            <p:ph type="title"/>
          </p:nvPr>
        </p:nvSpPr>
        <p:spPr>
          <a:xfrm>
            <a:off x="914400" y="1844676"/>
            <a:ext cx="10363200" cy="2041525"/>
          </a:xfrm>
          <a:prstGeom prst="rect">
            <a:avLst/>
          </a:prstGeom>
        </p:spPr>
        <p:txBody>
          <a:bodyPr/>
          <a:lstStyle/>
          <a:p>
            <a:pPr lvl="0">
              <a:defRPr sz="1800"/>
            </a:pPr>
            <a:r>
              <a:rPr sz="4400"/>
              <a:t>Title Text</a:t>
            </a:r>
          </a:p>
        </p:txBody>
      </p:sp>
      <p:sp>
        <p:nvSpPr>
          <p:cNvPr id="7" name="Shape 7"/>
          <p:cNvSpPr>
            <a:spLocks noGrp="1"/>
          </p:cNvSpPr>
          <p:nvPr>
            <p:ph type="body" idx="1"/>
          </p:nvPr>
        </p:nvSpPr>
        <p:spPr>
          <a:xfrm>
            <a:off x="1828800" y="3886200"/>
            <a:ext cx="8534400" cy="29718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lvl="0">
              <a:defRPr sz="1800">
                <a:solidFill>
                  <a:srgbClr val="000000"/>
                </a:solidFill>
              </a:defRPr>
            </a:pPr>
            <a:r>
              <a:rPr sz="3200">
                <a:solidFill>
                  <a:srgbClr val="888888"/>
                </a:solidFill>
              </a:rPr>
              <a:t>Body Level One</a:t>
            </a:r>
          </a:p>
          <a:p>
            <a:pPr lvl="1">
              <a:defRPr sz="1800">
                <a:solidFill>
                  <a:srgbClr val="000000"/>
                </a:solidFill>
              </a:defRPr>
            </a:pPr>
            <a:r>
              <a:rPr sz="3200">
                <a:solidFill>
                  <a:srgbClr val="888888"/>
                </a:solidFill>
              </a:rPr>
              <a:t>Body Level Two</a:t>
            </a:r>
          </a:p>
          <a:p>
            <a:pPr lvl="2">
              <a:defRPr sz="1800">
                <a:solidFill>
                  <a:srgbClr val="000000"/>
                </a:solidFill>
              </a:defRPr>
            </a:pPr>
            <a:r>
              <a:rPr sz="3200">
                <a:solidFill>
                  <a:srgbClr val="888888"/>
                </a:solidFill>
              </a:rPr>
              <a:t>Body Level Three</a:t>
            </a:r>
          </a:p>
          <a:p>
            <a:pPr lvl="3">
              <a:defRPr sz="1800">
                <a:solidFill>
                  <a:srgbClr val="000000"/>
                </a:solidFill>
              </a:defRPr>
            </a:pPr>
            <a:r>
              <a:rPr sz="3200">
                <a:solidFill>
                  <a:srgbClr val="888888"/>
                </a:solidFill>
              </a:rPr>
              <a:t>Body Level Four</a:t>
            </a:r>
          </a:p>
          <a:p>
            <a:pPr lvl="4">
              <a:defRPr sz="1800">
                <a:solidFill>
                  <a:srgbClr val="000000"/>
                </a:solidFill>
              </a:defRPr>
            </a:pPr>
            <a:r>
              <a:rPr sz="3200">
                <a:solidFill>
                  <a:srgbClr val="888888"/>
                </a:solidFill>
              </a:rPr>
              <a:t>Body Level Five</a:t>
            </a:r>
          </a:p>
        </p:txBody>
      </p:sp>
      <p:sp>
        <p:nvSpPr>
          <p:cNvPr id="8" name="Shape 8"/>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402768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dirty="0">
                <a:solidFill>
                  <a:srgbClr val="FFFFFF"/>
                </a:solidFill>
              </a:rPr>
              <a:t>CONFIDENTIAL</a:t>
            </a:r>
          </a:p>
        </p:txBody>
      </p:sp>
    </p:spTree>
    <p:extLst>
      <p:ext uri="{BB962C8B-B14F-4D97-AF65-F5344CB8AC3E}">
        <p14:creationId xmlns:p14="http://schemas.microsoft.com/office/powerpoint/2010/main" val="68999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
            <a:ext cx="12192000" cy="1068387"/>
          </a:xfrm>
        </p:spPr>
        <p:txBody>
          <a:bodyPr lIns="182880" tIns="91440" rIns="182880" bIns="91440"/>
          <a:lstStyle>
            <a:lvl1pPr marL="0">
              <a:lnSpc>
                <a:spcPts val="33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609600" y="2057401"/>
            <a:ext cx="10972800" cy="4068763"/>
          </a:xfrm>
        </p:spPr>
        <p:txBody>
          <a:body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dirty="0">
                <a:solidFill>
                  <a:srgbClr val="FFFFFF"/>
                </a:solidFill>
              </a:rPr>
              <a:t>CONFIDENTIAL</a:t>
            </a:r>
          </a:p>
        </p:txBody>
      </p:sp>
    </p:spTree>
    <p:extLst>
      <p:ext uri="{BB962C8B-B14F-4D97-AF65-F5344CB8AC3E}">
        <p14:creationId xmlns:p14="http://schemas.microsoft.com/office/powerpoint/2010/main" val="3171377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181600" cy="4525963"/>
          </a:xfrm>
        </p:spPr>
        <p:txBody>
          <a:bodyPr/>
          <a:lstStyle>
            <a:lvl1pPr>
              <a:defRPr sz="2400"/>
            </a:lvl1pPr>
            <a:lvl2pPr marL="685800" indent="-347472">
              <a:buFont typeface="Arial" pitchFamily="34" charset="0"/>
              <a:buChar char="–"/>
              <a:defRPr sz="2000"/>
            </a:lvl2pPr>
            <a:lvl3pPr marL="1078992" indent="-402336">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4"/>
            <a:endParaRPr lang="en-US" dirty="0"/>
          </a:p>
        </p:txBody>
      </p:sp>
      <p:sp>
        <p:nvSpPr>
          <p:cNvPr id="4" name="Content Placeholder 3"/>
          <p:cNvSpPr>
            <a:spLocks noGrp="1"/>
          </p:cNvSpPr>
          <p:nvPr>
            <p:ph sz="half" idx="2"/>
          </p:nvPr>
        </p:nvSpPr>
        <p:spPr>
          <a:xfrm>
            <a:off x="6400800" y="1600201"/>
            <a:ext cx="5181600" cy="4525963"/>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Slide Number Placeholder 4"/>
          <p:cNvSpPr>
            <a:spLocks noGrp="1"/>
          </p:cNvSpPr>
          <p:nvPr>
            <p:ph type="sldNum" sz="quarter" idx="10"/>
          </p:nvPr>
        </p:nvSpPr>
        <p:spPr>
          <a:xfrm>
            <a:off x="0" y="6553200"/>
            <a:ext cx="609600" cy="304800"/>
          </a:xfrm>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a:xfrm>
            <a:off x="609600" y="6553200"/>
            <a:ext cx="1930400" cy="304800"/>
          </a:xfrm>
        </p:spPr>
        <p:txBody>
          <a:bodyPr/>
          <a:lstStyle/>
          <a:p>
            <a:r>
              <a:rPr lang="en-US" dirty="0">
                <a:solidFill>
                  <a:srgbClr val="FFFFFF"/>
                </a:solidFill>
              </a:rPr>
              <a:t>CONFIDENTIAL</a:t>
            </a:r>
          </a:p>
        </p:txBody>
      </p:sp>
    </p:spTree>
    <p:extLst>
      <p:ext uri="{BB962C8B-B14F-4D97-AF65-F5344CB8AC3E}">
        <p14:creationId xmlns:p14="http://schemas.microsoft.com/office/powerpoint/2010/main" val="2059899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057401"/>
            <a:ext cx="5181600" cy="4068763"/>
          </a:xfrm>
        </p:spPr>
        <p:txBody>
          <a:bodyPr/>
          <a:lstStyle>
            <a:lvl1pPr>
              <a:defRPr sz="2400"/>
            </a:lvl1pPr>
            <a:lvl2pPr marL="685800" indent="-347472">
              <a:buFont typeface="Arial" pitchFamily="34" charset="0"/>
              <a:buChar char="–"/>
              <a:defRPr sz="2000"/>
            </a:lvl2pPr>
            <a:lvl3pPr marL="1078992" indent="-402336">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4"/>
            <a:endParaRPr lang="en-US" dirty="0"/>
          </a:p>
        </p:txBody>
      </p:sp>
      <p:sp>
        <p:nvSpPr>
          <p:cNvPr id="4" name="Content Placeholder 3"/>
          <p:cNvSpPr>
            <a:spLocks noGrp="1"/>
          </p:cNvSpPr>
          <p:nvPr>
            <p:ph sz="half" idx="2"/>
          </p:nvPr>
        </p:nvSpPr>
        <p:spPr>
          <a:xfrm>
            <a:off x="6400800" y="2057401"/>
            <a:ext cx="5181600" cy="4068763"/>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
          <p:cNvSpPr>
            <a:spLocks noGrp="1"/>
          </p:cNvSpPr>
          <p:nvPr>
            <p:ph type="title" hasCustomPrompt="1"/>
          </p:nvPr>
        </p:nvSpPr>
        <p:spPr>
          <a:xfrm>
            <a:off x="-45156" y="1"/>
            <a:ext cx="12187767" cy="1068387"/>
          </a:xfrm>
        </p:spPr>
        <p:txBody>
          <a:bodyPr lIns="182880" tIns="91440" rIns="182880" bIns="91440"/>
          <a:lstStyle>
            <a:lvl1pPr marL="0">
              <a:lnSpc>
                <a:spcPts val="3300"/>
              </a:lnSpc>
              <a:defRPr baseline="0"/>
            </a:lvl1pPr>
          </a:lstStyle>
          <a:p>
            <a:r>
              <a:rPr lang="en-US" dirty="0"/>
              <a:t>Click to edit Master title style. This one can wrap to two lines. Filler copy added.</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7" name="Footer Placeholder 6"/>
          <p:cNvSpPr>
            <a:spLocks noGrp="1"/>
          </p:cNvSpPr>
          <p:nvPr>
            <p:ph type="ftr" sz="quarter" idx="11"/>
          </p:nvPr>
        </p:nvSpPr>
        <p:spPr/>
        <p:txBody>
          <a:bodyPr/>
          <a:lstStyle/>
          <a:p>
            <a:r>
              <a:rPr lang="en-US" dirty="0">
                <a:solidFill>
                  <a:srgbClr val="FFFFFF"/>
                </a:solidFill>
              </a:rPr>
              <a:t>CONFIDENTIAL</a:t>
            </a:r>
          </a:p>
        </p:txBody>
      </p:sp>
    </p:spTree>
    <p:extLst>
      <p:ext uri="{BB962C8B-B14F-4D97-AF65-F5344CB8AC3E}">
        <p14:creationId xmlns:p14="http://schemas.microsoft.com/office/powerpoint/2010/main" val="12037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CONFIDENTIAL</a:t>
            </a:r>
          </a:p>
        </p:txBody>
      </p:sp>
    </p:spTree>
    <p:extLst>
      <p:ext uri="{BB962C8B-B14F-4D97-AF65-F5344CB8AC3E}">
        <p14:creationId xmlns:p14="http://schemas.microsoft.com/office/powerpoint/2010/main" val="3227270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 y="25401"/>
            <a:ext cx="12187767" cy="1068387"/>
          </a:xfrm>
        </p:spPr>
        <p:txBody>
          <a:bodyPr lIns="182880" tIns="91440" rIns="182880" bIns="91440"/>
          <a:lstStyle>
            <a:lvl1pPr marL="0">
              <a:lnSpc>
                <a:spcPts val="3300"/>
              </a:lnSpc>
              <a:defRPr baseline="0"/>
            </a:lvl1pPr>
          </a:lstStyle>
          <a:p>
            <a:r>
              <a:rPr lang="en-US" dirty="0"/>
              <a:t>Click to edit Master title style. This one can wrap to two lines. Filler copy added.</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dirty="0">
                <a:solidFill>
                  <a:srgbClr val="FFFFFF"/>
                </a:solidFill>
              </a:rPr>
              <a:t>CONFIDENTIAL</a:t>
            </a:r>
          </a:p>
        </p:txBody>
      </p:sp>
    </p:spTree>
    <p:extLst>
      <p:ext uri="{BB962C8B-B14F-4D97-AF65-F5344CB8AC3E}">
        <p14:creationId xmlns:p14="http://schemas.microsoft.com/office/powerpoint/2010/main" val="2194408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dirty="0">
                <a:solidFill>
                  <a:srgbClr val="FFFFFF"/>
                </a:solidFill>
              </a:rPr>
              <a:t>CONFIDENTIAL</a:t>
            </a:r>
          </a:p>
        </p:txBody>
      </p:sp>
      <p:sp>
        <p:nvSpPr>
          <p:cNvPr id="4" name="Rectangle 3"/>
          <p:cNvSpPr/>
          <p:nvPr userDrawn="1"/>
        </p:nvSpPr>
        <p:spPr>
          <a:xfrm>
            <a:off x="0" y="0"/>
            <a:ext cx="12192000" cy="37338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5" name="Rectangle 2"/>
          <p:cNvSpPr>
            <a:spLocks noGrp="1" noChangeArrowheads="1"/>
          </p:cNvSpPr>
          <p:nvPr>
            <p:ph type="ctrTitle" hasCustomPrompt="1"/>
          </p:nvPr>
        </p:nvSpPr>
        <p:spPr>
          <a:xfrm>
            <a:off x="609600" y="2743201"/>
            <a:ext cx="8636000" cy="676687"/>
          </a:xfrm>
          <a:noFill/>
        </p:spPr>
        <p:txBody>
          <a:bodyPr/>
          <a:lstStyle>
            <a:lvl1pPr algn="l">
              <a:defRPr sz="2800" b="1">
                <a:solidFill>
                  <a:schemeClr val="bg1"/>
                </a:solidFill>
                <a:latin typeface="Arial"/>
                <a:cs typeface="Arial"/>
              </a:defRPr>
            </a:lvl1pPr>
          </a:lstStyle>
          <a:p>
            <a:r>
              <a:rPr lang="en-US" dirty="0"/>
              <a:t>Click to edit title style</a:t>
            </a:r>
          </a:p>
        </p:txBody>
      </p:sp>
    </p:spTree>
    <p:extLst>
      <p:ext uri="{BB962C8B-B14F-4D97-AF65-F5344CB8AC3E}">
        <p14:creationId xmlns:p14="http://schemas.microsoft.com/office/powerpoint/2010/main" val="3977475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dirty="0">
                <a:solidFill>
                  <a:srgbClr val="FFFFFF"/>
                </a:solidFill>
              </a:rPr>
              <a:t>CONFIDENTIAL</a:t>
            </a:r>
          </a:p>
        </p:txBody>
      </p:sp>
    </p:spTree>
    <p:extLst>
      <p:ext uri="{BB962C8B-B14F-4D97-AF65-F5344CB8AC3E}">
        <p14:creationId xmlns:p14="http://schemas.microsoft.com/office/powerpoint/2010/main" val="2690239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0"/>
            <a:ext cx="12192000" cy="609600"/>
          </a:xfrm>
          <a:prstGeom prst="rect">
            <a:avLst/>
          </a:prstGeom>
          <a:solidFill>
            <a:schemeClr val="accent1">
              <a:lumMod val="50000"/>
            </a:schemeClr>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 name="Footer Placeholder 9"/>
          <p:cNvSpPr>
            <a:spLocks noGrp="1"/>
          </p:cNvSpPr>
          <p:nvPr>
            <p:ph type="ftr" sz="quarter" idx="3"/>
          </p:nvPr>
        </p:nvSpPr>
        <p:spPr>
          <a:xfrm>
            <a:off x="609600" y="6553200"/>
            <a:ext cx="1930400" cy="304800"/>
          </a:xfrm>
          <a:prstGeom prst="rect">
            <a:avLst/>
          </a:prstGeom>
          <a:solidFill>
            <a:srgbClr val="BF311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r>
              <a:rPr lang="en-US" dirty="0">
                <a:solidFill>
                  <a:srgbClr val="FFFFFF"/>
                </a:solidFill>
                <a:ea typeface="ヒラギノ角ゴ Pro W3" pitchFamily="1" charset="-128"/>
              </a:rPr>
              <a:t>CONFIDENTIAL</a:t>
            </a:r>
          </a:p>
        </p:txBody>
      </p:sp>
      <p:sp>
        <p:nvSpPr>
          <p:cNvPr id="11" name="Slide Number Placeholder 10"/>
          <p:cNvSpPr>
            <a:spLocks noGrp="1"/>
          </p:cNvSpPr>
          <p:nvPr>
            <p:ph type="sldNum" sz="quarter" idx="4"/>
          </p:nvPr>
        </p:nvSpPr>
        <p:spPr>
          <a:xfrm>
            <a:off x="0" y="6553200"/>
            <a:ext cx="609600" cy="304801"/>
          </a:xfrm>
          <a:prstGeom prst="rect">
            <a:avLst/>
          </a:prstGeom>
          <a:solidFill>
            <a:srgbClr val="04294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fld id="{D4325D4D-289E-48C1-B277-2BEB492A7D19}" type="slidenum">
              <a:rPr lang="en-US" smtClean="0">
                <a:solidFill>
                  <a:srgbClr val="FFFFFF"/>
                </a:solidFill>
                <a:ea typeface="ヒラギノ角ゴ Pro W3" pitchFamily="1" charset="-128"/>
              </a:rPr>
              <a:pPr eaLnBrk="0" fontAlgn="base" hangingPunct="0">
                <a:spcBef>
                  <a:spcPct val="0"/>
                </a:spcBef>
                <a:spcAft>
                  <a:spcPct val="0"/>
                </a:spcAft>
              </a:pPr>
              <a:t>‹#›</a:t>
            </a:fld>
            <a:endParaRPr lang="en-US" dirty="0">
              <a:solidFill>
                <a:srgbClr val="FFFFFF"/>
              </a:solidFill>
              <a:ea typeface="ヒラギノ角ゴ Pro W3" pitchFamily="1" charset="-128"/>
            </a:endParaRPr>
          </a:p>
        </p:txBody>
      </p:sp>
    </p:spTree>
    <p:extLst>
      <p:ext uri="{BB962C8B-B14F-4D97-AF65-F5344CB8AC3E}">
        <p14:creationId xmlns:p14="http://schemas.microsoft.com/office/powerpoint/2010/main" val="1120781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marL="0"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Narrow" pitchFamily="1" charset="0"/>
          <a:cs typeface="Arial" charset="0"/>
        </a:defRPr>
      </a:lvl2pPr>
      <a:lvl3pPr algn="l" rtl="0" eaLnBrk="0" fontAlgn="base" hangingPunct="0">
        <a:spcBef>
          <a:spcPct val="0"/>
        </a:spcBef>
        <a:spcAft>
          <a:spcPct val="0"/>
        </a:spcAft>
        <a:defRPr sz="3200">
          <a:solidFill>
            <a:schemeClr val="bg1"/>
          </a:solidFill>
          <a:latin typeface="Arial Narrow" pitchFamily="1" charset="0"/>
          <a:cs typeface="Arial" charset="0"/>
        </a:defRPr>
      </a:lvl3pPr>
      <a:lvl4pPr algn="l" rtl="0" eaLnBrk="0" fontAlgn="base" hangingPunct="0">
        <a:spcBef>
          <a:spcPct val="0"/>
        </a:spcBef>
        <a:spcAft>
          <a:spcPct val="0"/>
        </a:spcAft>
        <a:defRPr sz="3200">
          <a:solidFill>
            <a:schemeClr val="bg1"/>
          </a:solidFill>
          <a:latin typeface="Arial Narrow" pitchFamily="1" charset="0"/>
          <a:cs typeface="Arial" charset="0"/>
        </a:defRPr>
      </a:lvl4pPr>
      <a:lvl5pPr algn="l" rtl="0" eaLnBrk="0" fontAlgn="base" hangingPunct="0">
        <a:spcBef>
          <a:spcPct val="0"/>
        </a:spcBef>
        <a:spcAft>
          <a:spcPct val="0"/>
        </a:spcAft>
        <a:defRPr sz="3200">
          <a:solidFill>
            <a:schemeClr val="bg1"/>
          </a:solidFill>
          <a:latin typeface="Arial Narrow" pitchFamily="1" charset="0"/>
          <a:cs typeface="Arial" charset="0"/>
        </a:defRPr>
      </a:lvl5pPr>
      <a:lvl6pPr marL="457200" algn="l" rtl="0" fontAlgn="base">
        <a:spcBef>
          <a:spcPct val="0"/>
        </a:spcBef>
        <a:spcAft>
          <a:spcPct val="0"/>
        </a:spcAft>
        <a:defRPr sz="3200">
          <a:solidFill>
            <a:schemeClr val="bg1"/>
          </a:solidFill>
          <a:latin typeface="Arial Narrow" pitchFamily="1" charset="0"/>
          <a:cs typeface="Arial" charset="0"/>
        </a:defRPr>
      </a:lvl6pPr>
      <a:lvl7pPr marL="914400" algn="l" rtl="0" fontAlgn="base">
        <a:spcBef>
          <a:spcPct val="0"/>
        </a:spcBef>
        <a:spcAft>
          <a:spcPct val="0"/>
        </a:spcAft>
        <a:defRPr sz="3200">
          <a:solidFill>
            <a:schemeClr val="bg1"/>
          </a:solidFill>
          <a:latin typeface="Arial Narrow" pitchFamily="1" charset="0"/>
          <a:cs typeface="Arial" charset="0"/>
        </a:defRPr>
      </a:lvl7pPr>
      <a:lvl8pPr marL="1371600" algn="l" rtl="0" fontAlgn="base">
        <a:spcBef>
          <a:spcPct val="0"/>
        </a:spcBef>
        <a:spcAft>
          <a:spcPct val="0"/>
        </a:spcAft>
        <a:defRPr sz="3200">
          <a:solidFill>
            <a:schemeClr val="bg1"/>
          </a:solidFill>
          <a:latin typeface="Arial Narrow" pitchFamily="1" charset="0"/>
          <a:cs typeface="Arial" charset="0"/>
        </a:defRPr>
      </a:lvl8pPr>
      <a:lvl9pPr marL="1828800" algn="l" rtl="0" fontAlgn="base">
        <a:spcBef>
          <a:spcPct val="0"/>
        </a:spcBef>
        <a:spcAft>
          <a:spcPct val="0"/>
        </a:spcAft>
        <a:defRPr sz="3200">
          <a:solidFill>
            <a:schemeClr val="bg1"/>
          </a:solidFill>
          <a:latin typeface="Arial Narrow" pitchFamily="1" charset="0"/>
          <a:cs typeface="Arial" charset="0"/>
        </a:defRPr>
      </a:lvl9pPr>
    </p:titleStyle>
    <p:bodyStyle>
      <a:lvl1pPr marL="287338" indent="-287338" algn="l" rtl="0" eaLnBrk="0" fontAlgn="base" hangingPunct="0">
        <a:spcBef>
          <a:spcPct val="20000"/>
        </a:spcBef>
        <a:spcAft>
          <a:spcPct val="0"/>
        </a:spcAft>
        <a:buClr>
          <a:schemeClr val="tx2"/>
        </a:buClr>
        <a:buSzPct val="80000"/>
        <a:buFont typeface="Wingdings" pitchFamily="2" charset="2"/>
        <a:buChar char="§"/>
        <a:defRPr sz="2400">
          <a:solidFill>
            <a:schemeClr val="tx1"/>
          </a:solidFill>
          <a:latin typeface="+mn-lt"/>
          <a:ea typeface="+mn-ea"/>
          <a:cs typeface="+mn-cs"/>
        </a:defRPr>
      </a:lvl1pPr>
      <a:lvl2pPr marL="457200" indent="-220663" algn="l" rtl="0" eaLnBrk="0" fontAlgn="base" hangingPunct="0">
        <a:spcBef>
          <a:spcPct val="20000"/>
        </a:spcBef>
        <a:spcAft>
          <a:spcPct val="0"/>
        </a:spcAft>
        <a:buClr>
          <a:schemeClr val="tx2"/>
        </a:buClr>
        <a:buSzPct val="80000"/>
        <a:buFont typeface="Arial" charset="0"/>
        <a:buChar char="–"/>
        <a:defRPr sz="2000">
          <a:solidFill>
            <a:schemeClr val="tx1"/>
          </a:solidFill>
          <a:latin typeface="+mn-lt"/>
          <a:cs typeface="+mn-cs"/>
        </a:defRPr>
      </a:lvl2pPr>
      <a:lvl3pPr marL="693738" indent="-236538" algn="l" rtl="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0" fontAlgn="base" hangingPunct="0">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0" fontAlgn="base" hangingPunct="0">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fontAlgn="base">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fontAlgn="base">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fontAlgn="base">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fontAlgn="base">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yber.harvard.edu/" TargetMode="External"/><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svg"/><Relationship Id="rId17" Type="http://schemas.openxmlformats.org/officeDocument/2006/relationships/image" Target="../media/image35.jpeg"/><Relationship Id="rId2" Type="http://schemas.openxmlformats.org/officeDocument/2006/relationships/notesSlide" Target="../notesSlides/notesSlide14.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1.png"/><Relationship Id="rId7"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3.svg"/><Relationship Id="rId4" Type="http://schemas.openxmlformats.org/officeDocument/2006/relationships/image" Target="../media/image52.pn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ctrTitle"/>
          </p:nvPr>
        </p:nvSpPr>
        <p:spPr>
          <a:xfrm>
            <a:off x="2220686" y="182880"/>
            <a:ext cx="9564914" cy="1417319"/>
          </a:xfrm>
        </p:spPr>
        <p:txBody>
          <a:bodyPr/>
          <a:lstStyle/>
          <a:p>
            <a:br>
              <a:rPr lang="en-US" sz="3200" dirty="0"/>
            </a:br>
            <a:r>
              <a:rPr lang="en-US" sz="3200" dirty="0"/>
              <a:t>Center for Data Science </a:t>
            </a:r>
            <a:br>
              <a:rPr lang="en-US" sz="3200" dirty="0"/>
            </a:br>
            <a:r>
              <a:rPr lang="en-US" sz="3200" dirty="0"/>
              <a:t>at RTI International</a:t>
            </a:r>
            <a:br>
              <a:rPr lang="en-US" sz="3200" i="1" dirty="0"/>
            </a:br>
            <a:endParaRPr lang="en-US" sz="3200" i="1" dirty="0"/>
          </a:p>
        </p:txBody>
      </p:sp>
      <p:sp>
        <p:nvSpPr>
          <p:cNvPr id="20" name="Subtitle 19"/>
          <p:cNvSpPr>
            <a:spLocks noGrp="1"/>
          </p:cNvSpPr>
          <p:nvPr>
            <p:ph type="subTitle" idx="1"/>
          </p:nvPr>
        </p:nvSpPr>
        <p:spPr>
          <a:xfrm>
            <a:off x="3128682" y="1600200"/>
            <a:ext cx="8534400" cy="981636"/>
          </a:xfrm>
        </p:spPr>
        <p:txBody>
          <a:bodyPr/>
          <a:lstStyle/>
          <a:p>
            <a:r>
              <a:rPr lang="en-US" sz="2400" b="1" dirty="0"/>
              <a:t>UNC-CH Intro to Data Science Class</a:t>
            </a:r>
          </a:p>
          <a:p>
            <a:r>
              <a:rPr lang="en-US" sz="2400" b="1" dirty="0"/>
              <a:t>April 8, 2018</a:t>
            </a:r>
          </a:p>
          <a:p>
            <a:endParaRPr lang="en-US" dirty="0"/>
          </a:p>
        </p:txBody>
      </p:sp>
      <p:sp>
        <p:nvSpPr>
          <p:cNvPr id="22" name="Text Placeholder 21"/>
          <p:cNvSpPr>
            <a:spLocks noGrp="1"/>
          </p:cNvSpPr>
          <p:nvPr>
            <p:ph type="body" sz="quarter" idx="15"/>
          </p:nvPr>
        </p:nvSpPr>
        <p:spPr/>
        <p:txBody>
          <a:bodyPr>
            <a:normAutofit fontScale="25000" lnSpcReduction="20000"/>
          </a:bodyPr>
          <a:lstStyle/>
          <a:p>
            <a:pPr marL="0" indent="0">
              <a:buNone/>
            </a:pPr>
            <a:endParaRPr lang="en-US" dirty="0"/>
          </a:p>
        </p:txBody>
      </p:sp>
      <p:sp>
        <p:nvSpPr>
          <p:cNvPr id="6" name="Rectangle 5">
            <a:extLst>
              <a:ext uri="{FF2B5EF4-FFF2-40B4-BE49-F238E27FC236}">
                <a16:creationId xmlns:a16="http://schemas.microsoft.com/office/drawing/2014/main" id="{F38BFF14-8289-4FA8-8B9A-6EFDEDB06B39}"/>
              </a:ext>
            </a:extLst>
          </p:cNvPr>
          <p:cNvSpPr/>
          <p:nvPr/>
        </p:nvSpPr>
        <p:spPr>
          <a:xfrm>
            <a:off x="8904816" y="3286786"/>
            <a:ext cx="1265972" cy="1077218"/>
          </a:xfrm>
          <a:prstGeom prst="rect">
            <a:avLst/>
          </a:prstGeom>
        </p:spPr>
        <p:txBody>
          <a:bodyPr wrap="square">
            <a:spAutoFit/>
          </a:bodyPr>
          <a:lstStyle/>
          <a:p>
            <a:pPr algn="r"/>
            <a:r>
              <a:rPr lang="en-US" sz="2000" b="1" i="1" dirty="0">
                <a:solidFill>
                  <a:schemeClr val="accent1"/>
                </a:solidFill>
              </a:rPr>
              <a:t>Gayle </a:t>
            </a:r>
          </a:p>
          <a:p>
            <a:pPr algn="r"/>
            <a:r>
              <a:rPr lang="en-US" sz="2000" b="1" i="1" dirty="0">
                <a:solidFill>
                  <a:schemeClr val="accent1"/>
                </a:solidFill>
              </a:rPr>
              <a:t>Bieler</a:t>
            </a:r>
          </a:p>
          <a:p>
            <a:endParaRPr lang="en-US" sz="2400" b="1" dirty="0">
              <a:solidFill>
                <a:schemeClr val="bg2">
                  <a:lumMod val="75000"/>
                </a:schemeClr>
              </a:solidFill>
            </a:endParaRPr>
          </a:p>
        </p:txBody>
      </p:sp>
      <p:pic>
        <p:nvPicPr>
          <p:cNvPr id="7" name="Picture 6">
            <a:extLst>
              <a:ext uri="{FF2B5EF4-FFF2-40B4-BE49-F238E27FC236}">
                <a16:creationId xmlns:a16="http://schemas.microsoft.com/office/drawing/2014/main" id="{98C40A28-8192-4E44-B25B-CADAFA3CB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7215"/>
            <a:ext cx="6096000" cy="4065983"/>
          </a:xfrm>
          <a:prstGeom prst="rect">
            <a:avLst/>
          </a:prstGeom>
        </p:spPr>
      </p:pic>
      <p:pic>
        <p:nvPicPr>
          <p:cNvPr id="8" name="Picture 7">
            <a:extLst>
              <a:ext uri="{FF2B5EF4-FFF2-40B4-BE49-F238E27FC236}">
                <a16:creationId xmlns:a16="http://schemas.microsoft.com/office/drawing/2014/main" id="{9DB5C0D7-7787-4DD4-A15D-E577304422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469" t="4665" r="6661" b="20391"/>
          <a:stretch/>
        </p:blipFill>
        <p:spPr>
          <a:xfrm>
            <a:off x="10279328" y="3247327"/>
            <a:ext cx="1425501" cy="1783239"/>
          </a:xfrm>
          <a:prstGeom prst="rect">
            <a:avLst/>
          </a:prstGeom>
        </p:spPr>
      </p:pic>
      <p:sp>
        <p:nvSpPr>
          <p:cNvPr id="2" name="TextBox 1">
            <a:extLst>
              <a:ext uri="{FF2B5EF4-FFF2-40B4-BE49-F238E27FC236}">
                <a16:creationId xmlns:a16="http://schemas.microsoft.com/office/drawing/2014/main" id="{BCCE6DC8-1D3C-4662-97A4-4CA35DDEB87F}"/>
              </a:ext>
            </a:extLst>
          </p:cNvPr>
          <p:cNvSpPr txBox="1"/>
          <p:nvPr/>
        </p:nvSpPr>
        <p:spPr>
          <a:xfrm>
            <a:off x="9247864" y="5139149"/>
            <a:ext cx="2537736" cy="1015663"/>
          </a:xfrm>
          <a:prstGeom prst="rect">
            <a:avLst/>
          </a:prstGeom>
          <a:noFill/>
        </p:spPr>
        <p:txBody>
          <a:bodyPr wrap="square" rtlCol="0">
            <a:spAutoFit/>
          </a:bodyPr>
          <a:lstStyle/>
          <a:p>
            <a:pPr algn="r"/>
            <a:r>
              <a:rPr lang="en-US" sz="2000" b="1" dirty="0">
                <a:solidFill>
                  <a:srgbClr val="002060"/>
                </a:solidFill>
              </a:rPr>
              <a:t>Founding </a:t>
            </a:r>
          </a:p>
          <a:p>
            <a:pPr algn="r"/>
            <a:r>
              <a:rPr lang="en-US" sz="2000" b="1" dirty="0">
                <a:solidFill>
                  <a:srgbClr val="002060"/>
                </a:solidFill>
              </a:rPr>
              <a:t>Director</a:t>
            </a:r>
          </a:p>
          <a:p>
            <a:pPr algn="r"/>
            <a:endParaRPr lang="en-US" sz="2000" b="1" dirty="0">
              <a:solidFill>
                <a:schemeClr val="bg2">
                  <a:lumMod val="75000"/>
                </a:schemeClr>
              </a:solidFill>
            </a:endParaRPr>
          </a:p>
        </p:txBody>
      </p:sp>
      <p:pic>
        <p:nvPicPr>
          <p:cNvPr id="9" name="Picture 8">
            <a:extLst>
              <a:ext uri="{FF2B5EF4-FFF2-40B4-BE49-F238E27FC236}">
                <a16:creationId xmlns:a16="http://schemas.microsoft.com/office/drawing/2014/main" id="{ED17FCF2-680D-49EE-ABA6-AE10FAE229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772" t="-720" r="32272" b="25296"/>
          <a:stretch/>
        </p:blipFill>
        <p:spPr>
          <a:xfrm>
            <a:off x="7370775" y="3283402"/>
            <a:ext cx="1425501" cy="1747164"/>
          </a:xfrm>
          <a:prstGeom prst="rect">
            <a:avLst/>
          </a:prstGeom>
        </p:spPr>
      </p:pic>
      <p:sp>
        <p:nvSpPr>
          <p:cNvPr id="3" name="Rectangle 2">
            <a:extLst>
              <a:ext uri="{FF2B5EF4-FFF2-40B4-BE49-F238E27FC236}">
                <a16:creationId xmlns:a16="http://schemas.microsoft.com/office/drawing/2014/main" id="{600C7C0A-8784-48FB-82F9-2BAA39846CB3}"/>
              </a:ext>
            </a:extLst>
          </p:cNvPr>
          <p:cNvSpPr/>
          <p:nvPr/>
        </p:nvSpPr>
        <p:spPr>
          <a:xfrm>
            <a:off x="6144777" y="3308137"/>
            <a:ext cx="1123518" cy="707886"/>
          </a:xfrm>
          <a:prstGeom prst="rect">
            <a:avLst/>
          </a:prstGeom>
        </p:spPr>
        <p:txBody>
          <a:bodyPr wrap="square">
            <a:spAutoFit/>
          </a:bodyPr>
          <a:lstStyle/>
          <a:p>
            <a:pPr algn="r"/>
            <a:r>
              <a:rPr lang="en-US" sz="2000" b="1" i="1" dirty="0">
                <a:solidFill>
                  <a:schemeClr val="accent1"/>
                </a:solidFill>
              </a:rPr>
              <a:t>Jason </a:t>
            </a:r>
          </a:p>
          <a:p>
            <a:pPr algn="r"/>
            <a:r>
              <a:rPr lang="en-US" sz="2000" b="1" i="1" dirty="0">
                <a:solidFill>
                  <a:schemeClr val="accent1"/>
                </a:solidFill>
              </a:rPr>
              <a:t>Nance</a:t>
            </a:r>
          </a:p>
        </p:txBody>
      </p:sp>
      <p:sp>
        <p:nvSpPr>
          <p:cNvPr id="4" name="Rectangle 3">
            <a:extLst>
              <a:ext uri="{FF2B5EF4-FFF2-40B4-BE49-F238E27FC236}">
                <a16:creationId xmlns:a16="http://schemas.microsoft.com/office/drawing/2014/main" id="{44AE9A68-F9FD-40CB-A84B-5B8E81AA086A}"/>
              </a:ext>
            </a:extLst>
          </p:cNvPr>
          <p:cNvSpPr/>
          <p:nvPr/>
        </p:nvSpPr>
        <p:spPr>
          <a:xfrm>
            <a:off x="7370775" y="5142938"/>
            <a:ext cx="1508765" cy="707886"/>
          </a:xfrm>
          <a:prstGeom prst="rect">
            <a:avLst/>
          </a:prstGeom>
        </p:spPr>
        <p:txBody>
          <a:bodyPr wrap="square">
            <a:spAutoFit/>
          </a:bodyPr>
          <a:lstStyle/>
          <a:p>
            <a:pPr algn="r"/>
            <a:r>
              <a:rPr lang="en-US" sz="2000" b="1" dirty="0">
                <a:solidFill>
                  <a:srgbClr val="002060"/>
                </a:solidFill>
              </a:rPr>
              <a:t>Data</a:t>
            </a:r>
          </a:p>
          <a:p>
            <a:pPr algn="r"/>
            <a:r>
              <a:rPr lang="en-US" sz="2000" b="1" dirty="0">
                <a:solidFill>
                  <a:srgbClr val="002060"/>
                </a:solidFill>
              </a:rPr>
              <a:t> Scientist</a:t>
            </a:r>
          </a:p>
        </p:txBody>
      </p:sp>
    </p:spTree>
    <p:extLst>
      <p:ext uri="{BB962C8B-B14F-4D97-AF65-F5344CB8AC3E}">
        <p14:creationId xmlns:p14="http://schemas.microsoft.com/office/powerpoint/2010/main" val="293703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28298" y="1325953"/>
            <a:ext cx="9732870" cy="44408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sym typeface="Helvetica"/>
              </a:rPr>
              <a:t>Tip to Tail Data Science</a:t>
            </a:r>
            <a:endParaRPr lang="en-US" dirty="0"/>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10</a:t>
            </a:fld>
            <a:endParaRPr lang="en-US" dirty="0">
              <a:solidFill>
                <a:srgbClr val="FFFFFF"/>
              </a:solidFill>
            </a:endParaRPr>
          </a:p>
        </p:txBody>
      </p:sp>
    </p:spTree>
    <p:extLst>
      <p:ext uri="{BB962C8B-B14F-4D97-AF65-F5344CB8AC3E}">
        <p14:creationId xmlns:p14="http://schemas.microsoft.com/office/powerpoint/2010/main" val="150729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30340A-61F9-2C4F-A0E9-244B722CE698}"/>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t="7495" b="16018"/>
          <a:stretch/>
        </p:blipFill>
        <p:spPr>
          <a:xfrm>
            <a:off x="7646" y="609601"/>
            <a:ext cx="12184355" cy="6221246"/>
          </a:xfrm>
          <a:prstGeom prst="rect">
            <a:avLst/>
          </a:prstGeom>
        </p:spPr>
      </p:pic>
      <p:sp>
        <p:nvSpPr>
          <p:cNvPr id="2" name="Title 1"/>
          <p:cNvSpPr>
            <a:spLocks noGrp="1"/>
          </p:cNvSpPr>
          <p:nvPr>
            <p:ph type="title"/>
          </p:nvPr>
        </p:nvSpPr>
        <p:spPr/>
        <p:txBody>
          <a:bodyPr/>
          <a:lstStyle/>
          <a:p>
            <a:r>
              <a:rPr lang="en-US" dirty="0"/>
              <a:t>CDS Capabilities in AI and Machine Learning</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11</a:t>
            </a:fld>
            <a:endParaRPr lang="en-US" dirty="0">
              <a:solidFill>
                <a:srgbClr val="FFFFFF"/>
              </a:solidFill>
            </a:endParaRPr>
          </a:p>
        </p:txBody>
      </p:sp>
      <p:sp>
        <p:nvSpPr>
          <p:cNvPr id="6" name="TextBox 5">
            <a:extLst>
              <a:ext uri="{FF2B5EF4-FFF2-40B4-BE49-F238E27FC236}">
                <a16:creationId xmlns:a16="http://schemas.microsoft.com/office/drawing/2014/main" id="{0B73A643-E60F-4936-B302-4A520FE9D20C}"/>
              </a:ext>
            </a:extLst>
          </p:cNvPr>
          <p:cNvSpPr txBox="1"/>
          <p:nvPr/>
        </p:nvSpPr>
        <p:spPr>
          <a:xfrm>
            <a:off x="617246" y="1245987"/>
            <a:ext cx="5485134" cy="615553"/>
          </a:xfrm>
          <a:prstGeom prst="rect">
            <a:avLst/>
          </a:prstGeom>
          <a:noFill/>
          <a:ln w="12700">
            <a:solidFill>
              <a:schemeClr val="tx1">
                <a:alpha val="91000"/>
              </a:schemeClr>
            </a:solidFill>
          </a:ln>
          <a:effectLst>
            <a:softEdge rad="127000"/>
          </a:effectLst>
        </p:spPr>
        <p:txBody>
          <a:bodyPr wrap="square" lIns="0" tIns="91440" rIns="0" bIns="91440" rtlCol="0">
            <a:spAutoFit/>
          </a:bodyPr>
          <a:lstStyle/>
          <a:p>
            <a:pPr marL="274320" lvl="1">
              <a:spcBef>
                <a:spcPts val="600"/>
              </a:spcBef>
              <a:spcAft>
                <a:spcPts val="600"/>
              </a:spcAft>
            </a:pPr>
            <a:endParaRPr lang="en-US" sz="2800" dirty="0">
              <a:ea typeface="Helvetica Neue" charset="0"/>
              <a:cs typeface="Helvetica Neue" charset="0"/>
            </a:endParaRPr>
          </a:p>
        </p:txBody>
      </p:sp>
      <p:graphicFrame>
        <p:nvGraphicFramePr>
          <p:cNvPr id="10" name="Table 9">
            <a:extLst>
              <a:ext uri="{FF2B5EF4-FFF2-40B4-BE49-F238E27FC236}">
                <a16:creationId xmlns:a16="http://schemas.microsoft.com/office/drawing/2014/main" id="{FF7665F5-A218-E446-A57D-4160E4202A55}"/>
              </a:ext>
            </a:extLst>
          </p:cNvPr>
          <p:cNvGraphicFramePr>
            <a:graphicFrameLocks noGrp="1"/>
          </p:cNvGraphicFramePr>
          <p:nvPr>
            <p:extLst/>
          </p:nvPr>
        </p:nvGraphicFramePr>
        <p:xfrm>
          <a:off x="400156" y="1089660"/>
          <a:ext cx="11458598" cy="5394099"/>
        </p:xfrm>
        <a:graphic>
          <a:graphicData uri="http://schemas.openxmlformats.org/drawingml/2006/table">
            <a:tbl>
              <a:tblPr firstRow="1" bandRow="1">
                <a:tableStyleId>{5C22544A-7EE6-4342-B048-85BDC9FD1C3A}</a:tableStyleId>
              </a:tblPr>
              <a:tblGrid>
                <a:gridCol w="5485817">
                  <a:extLst>
                    <a:ext uri="{9D8B030D-6E8A-4147-A177-3AD203B41FA5}">
                      <a16:colId xmlns:a16="http://schemas.microsoft.com/office/drawing/2014/main" val="643031208"/>
                    </a:ext>
                  </a:extLst>
                </a:gridCol>
                <a:gridCol w="5972781">
                  <a:extLst>
                    <a:ext uri="{9D8B030D-6E8A-4147-A177-3AD203B41FA5}">
                      <a16:colId xmlns:a16="http://schemas.microsoft.com/office/drawing/2014/main" val="1955716996"/>
                    </a:ext>
                  </a:extLst>
                </a:gridCol>
              </a:tblGrid>
              <a:tr h="737955">
                <a:tc>
                  <a:txBody>
                    <a:bodyPr/>
                    <a:lstStyle/>
                    <a:p>
                      <a:r>
                        <a:rPr lang="en-US" sz="3600" b="1" dirty="0">
                          <a:solidFill>
                            <a:srgbClr val="005096"/>
                          </a:solidFill>
                        </a:rPr>
                        <a:t>The Methods</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FFFFF"/>
                    </a:solidFill>
                  </a:tcPr>
                </a:tc>
                <a:tc>
                  <a:txBody>
                    <a:bodyPr/>
                    <a:lstStyle/>
                    <a:p>
                      <a:r>
                        <a:rPr lang="en-US" sz="3600" b="1" dirty="0">
                          <a:solidFill>
                            <a:srgbClr val="005096"/>
                          </a:solidFill>
                        </a:rPr>
                        <a:t>The Integration (How)</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83459673"/>
                  </a:ext>
                </a:extLst>
              </a:tr>
              <a:tr h="4656144">
                <a:tc>
                  <a:txBody>
                    <a:bodyPr/>
                    <a:lstStyle/>
                    <a:p>
                      <a:pPr marL="0" lvl="1">
                        <a:spcBef>
                          <a:spcPts val="0"/>
                        </a:spcBef>
                        <a:spcAft>
                          <a:spcPts val="600"/>
                        </a:spcAft>
                      </a:pPr>
                      <a:r>
                        <a:rPr lang="en-US" sz="2800" dirty="0"/>
                        <a:t>Machine Learning</a:t>
                      </a:r>
                    </a:p>
                    <a:p>
                      <a:pPr marL="0" lvl="1">
                        <a:spcBef>
                          <a:spcPts val="0"/>
                        </a:spcBef>
                        <a:spcAft>
                          <a:spcPts val="600"/>
                        </a:spcAft>
                      </a:pPr>
                      <a:r>
                        <a:rPr lang="en-US" sz="2800" dirty="0"/>
                        <a:t>Deep Learning</a:t>
                      </a:r>
                    </a:p>
                    <a:p>
                      <a:pPr marL="0" lvl="1">
                        <a:spcBef>
                          <a:spcPts val="0"/>
                        </a:spcBef>
                        <a:spcAft>
                          <a:spcPts val="600"/>
                        </a:spcAft>
                      </a:pPr>
                      <a:r>
                        <a:rPr lang="en-US" sz="2800" dirty="0"/>
                        <a:t>Artificial Intelligence</a:t>
                      </a:r>
                    </a:p>
                    <a:p>
                      <a:pPr marL="0" lvl="1">
                        <a:spcBef>
                          <a:spcPts val="0"/>
                        </a:spcBef>
                        <a:spcAft>
                          <a:spcPts val="600"/>
                        </a:spcAft>
                      </a:pPr>
                      <a:r>
                        <a:rPr lang="en-US" sz="2800" dirty="0"/>
                        <a:t>Agent-Based Modeling</a:t>
                      </a:r>
                    </a:p>
                    <a:p>
                      <a:pPr marL="0" lvl="1">
                        <a:spcBef>
                          <a:spcPts val="0"/>
                        </a:spcBef>
                        <a:spcAft>
                          <a:spcPts val="600"/>
                        </a:spcAft>
                      </a:pPr>
                      <a:r>
                        <a:rPr lang="en-US" sz="2800" dirty="0"/>
                        <a:t>Microsimulation</a:t>
                      </a:r>
                    </a:p>
                    <a:p>
                      <a:pPr marL="0" lvl="1">
                        <a:spcBef>
                          <a:spcPts val="0"/>
                        </a:spcBef>
                        <a:spcAft>
                          <a:spcPts val="600"/>
                        </a:spcAft>
                      </a:pPr>
                      <a:r>
                        <a:rPr lang="en-US" sz="2800" dirty="0"/>
                        <a:t>Text Analytics </a:t>
                      </a:r>
                    </a:p>
                    <a:p>
                      <a:pPr marL="0" lvl="1">
                        <a:spcBef>
                          <a:spcPts val="0"/>
                        </a:spcBef>
                        <a:spcAft>
                          <a:spcPts val="600"/>
                        </a:spcAft>
                      </a:pPr>
                      <a:r>
                        <a:rPr lang="en-US" sz="2800" dirty="0"/>
                        <a:t>Natural Language Processing</a:t>
                      </a:r>
                    </a:p>
                    <a:p>
                      <a:pPr marL="0" lvl="1">
                        <a:spcBef>
                          <a:spcPts val="0"/>
                        </a:spcBef>
                        <a:spcAft>
                          <a:spcPts val="600"/>
                        </a:spcAft>
                      </a:pPr>
                      <a:r>
                        <a:rPr lang="en-US" sz="2800" dirty="0"/>
                        <a:t>Images / Computer Vision</a:t>
                      </a:r>
                    </a:p>
                    <a:p>
                      <a:pPr marL="0" lvl="1">
                        <a:spcBef>
                          <a:spcPts val="0"/>
                        </a:spcBef>
                        <a:spcAft>
                          <a:spcPts val="600"/>
                        </a:spcAft>
                      </a:pPr>
                      <a:r>
                        <a:rPr lang="en-US" sz="2800" dirty="0"/>
                        <a:t>Network Analysis</a:t>
                      </a:r>
                    </a:p>
                  </a:txBody>
                  <a:tcPr>
                    <a:lnL w="12700" cmpd="sng">
                      <a:noFill/>
                    </a:lnL>
                    <a:lnR w="12700" cap="flat" cmpd="sng" algn="ctr">
                      <a:solidFill>
                        <a:srgbClr val="005096"/>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FFFF">
                        <a:alpha val="69804"/>
                      </a:srgbClr>
                    </a:solidFill>
                  </a:tcPr>
                </a:tc>
                <a:tc>
                  <a:txBody>
                    <a:bodyPr/>
                    <a:lstStyle/>
                    <a:p>
                      <a:pPr marL="0" lvl="1">
                        <a:spcBef>
                          <a:spcPts val="0"/>
                        </a:spcBef>
                        <a:spcAft>
                          <a:spcPts val="600"/>
                        </a:spcAft>
                      </a:pPr>
                      <a:r>
                        <a:rPr lang="en-US" sz="2800" dirty="0"/>
                        <a:t>Agile Software Development</a:t>
                      </a:r>
                    </a:p>
                    <a:p>
                      <a:pPr marL="0" lvl="1">
                        <a:spcBef>
                          <a:spcPts val="0"/>
                        </a:spcBef>
                        <a:spcAft>
                          <a:spcPts val="600"/>
                        </a:spcAft>
                      </a:pPr>
                      <a:r>
                        <a:rPr lang="en-US" sz="2800" dirty="0"/>
                        <a:t>Test Driven Development</a:t>
                      </a:r>
                    </a:p>
                    <a:p>
                      <a:pPr marL="0" lvl="1">
                        <a:spcBef>
                          <a:spcPts val="0"/>
                        </a:spcBef>
                        <a:spcAft>
                          <a:spcPts val="600"/>
                        </a:spcAft>
                      </a:pPr>
                      <a:r>
                        <a:rPr lang="en-US" sz="2800" dirty="0"/>
                        <a:t>Continuous Deployment</a:t>
                      </a:r>
                    </a:p>
                    <a:p>
                      <a:pPr marL="0" lvl="1">
                        <a:spcBef>
                          <a:spcPts val="0"/>
                        </a:spcBef>
                        <a:spcAft>
                          <a:spcPts val="600"/>
                        </a:spcAft>
                      </a:pPr>
                      <a:r>
                        <a:rPr lang="en-US" sz="2800" dirty="0"/>
                        <a:t>Continuous Integration</a:t>
                      </a:r>
                    </a:p>
                    <a:p>
                      <a:pPr marL="0" marR="0" lvl="1" indent="0" algn="l" defTabSz="914400" rtl="0" eaLnBrk="1" fontAlgn="auto" latinLnBrk="0" hangingPunct="1">
                        <a:lnSpc>
                          <a:spcPct val="100000"/>
                        </a:lnSpc>
                        <a:spcBef>
                          <a:spcPts val="0"/>
                        </a:spcBef>
                        <a:spcAft>
                          <a:spcPts val="600"/>
                        </a:spcAft>
                        <a:buClrTx/>
                        <a:buSzTx/>
                        <a:buFontTx/>
                        <a:buNone/>
                        <a:tabLst/>
                        <a:defRPr/>
                      </a:pPr>
                      <a:r>
                        <a:rPr lang="en-US" sz="2800" dirty="0"/>
                        <a:t>Human-Centered Design</a:t>
                      </a:r>
                    </a:p>
                    <a:p>
                      <a:pPr marL="0" marR="0" lvl="1" indent="0" algn="l" defTabSz="914400" rtl="0" eaLnBrk="1" fontAlgn="auto" latinLnBrk="0" hangingPunct="1">
                        <a:lnSpc>
                          <a:spcPct val="100000"/>
                        </a:lnSpc>
                        <a:spcBef>
                          <a:spcPts val="0"/>
                        </a:spcBef>
                        <a:spcAft>
                          <a:spcPts val="600"/>
                        </a:spcAft>
                        <a:buClrTx/>
                        <a:buSzTx/>
                        <a:buFontTx/>
                        <a:buNone/>
                        <a:tabLst/>
                        <a:defRPr/>
                      </a:pPr>
                      <a:r>
                        <a:rPr lang="en-US" sz="2800" dirty="0"/>
                        <a:t>Rapid Prototyping</a:t>
                      </a:r>
                    </a:p>
                    <a:p>
                      <a:pPr marL="0" marR="0" lvl="1" indent="0" algn="l" defTabSz="914400" rtl="0" eaLnBrk="1" fontAlgn="auto" latinLnBrk="0" hangingPunct="1">
                        <a:lnSpc>
                          <a:spcPct val="100000"/>
                        </a:lnSpc>
                        <a:spcBef>
                          <a:spcPts val="0"/>
                        </a:spcBef>
                        <a:spcAft>
                          <a:spcPts val="600"/>
                        </a:spcAft>
                        <a:buClrTx/>
                        <a:buSzTx/>
                        <a:buFontTx/>
                        <a:buNone/>
                        <a:tabLst/>
                        <a:defRPr/>
                      </a:pPr>
                      <a:r>
                        <a:rPr lang="en-US" sz="2800" dirty="0"/>
                        <a:t>Process Automation</a:t>
                      </a:r>
                    </a:p>
                    <a:p>
                      <a:pPr marL="0" lvl="1">
                        <a:spcBef>
                          <a:spcPts val="0"/>
                        </a:spcBef>
                        <a:spcAft>
                          <a:spcPts val="600"/>
                        </a:spcAft>
                      </a:pPr>
                      <a:r>
                        <a:rPr lang="en-US" sz="2800" dirty="0"/>
                        <a:t>ETL and Data Storage</a:t>
                      </a:r>
                    </a:p>
                    <a:p>
                      <a:pPr marL="0" marR="0" lvl="1" indent="0" algn="l" defTabSz="914400" rtl="0" eaLnBrk="1" fontAlgn="auto" latinLnBrk="0" hangingPunct="1">
                        <a:lnSpc>
                          <a:spcPct val="100000"/>
                        </a:lnSpc>
                        <a:spcBef>
                          <a:spcPts val="0"/>
                        </a:spcBef>
                        <a:spcAft>
                          <a:spcPts val="600"/>
                        </a:spcAft>
                        <a:buClrTx/>
                        <a:buSzTx/>
                        <a:buFontTx/>
                        <a:buNone/>
                        <a:tabLst/>
                        <a:defRPr/>
                      </a:pPr>
                      <a:r>
                        <a:rPr lang="en-US" sz="2800" dirty="0"/>
                        <a:t>Data Pipelines</a:t>
                      </a:r>
                    </a:p>
                  </a:txBody>
                  <a:tcPr>
                    <a:lnL w="12700" cap="flat" cmpd="sng" algn="ctr">
                      <a:solidFill>
                        <a:srgbClr val="005096"/>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FFFFF">
                        <a:alpha val="69804"/>
                      </a:srgbClr>
                    </a:solidFill>
                  </a:tcPr>
                </a:tc>
                <a:extLst>
                  <a:ext uri="{0D108BD9-81ED-4DB2-BD59-A6C34878D82A}">
                    <a16:rowId xmlns:a16="http://schemas.microsoft.com/office/drawing/2014/main" val="4109712151"/>
                  </a:ext>
                </a:extLst>
              </a:tr>
            </a:tbl>
          </a:graphicData>
        </a:graphic>
      </p:graphicFrame>
      <p:pic>
        <p:nvPicPr>
          <p:cNvPr id="12" name="Picture 11">
            <a:extLst>
              <a:ext uri="{FF2B5EF4-FFF2-40B4-BE49-F238E27FC236}">
                <a16:creationId xmlns:a16="http://schemas.microsoft.com/office/drawing/2014/main" id="{0990D51F-16E9-E440-9753-74B00FD60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4337" y="1121612"/>
            <a:ext cx="585580" cy="585580"/>
          </a:xfrm>
          <a:prstGeom prst="rect">
            <a:avLst/>
          </a:prstGeom>
        </p:spPr>
      </p:pic>
      <p:pic>
        <p:nvPicPr>
          <p:cNvPr id="15" name="Picture 14">
            <a:extLst>
              <a:ext uri="{FF2B5EF4-FFF2-40B4-BE49-F238E27FC236}">
                <a16:creationId xmlns:a16="http://schemas.microsoft.com/office/drawing/2014/main" id="{C5A9C541-5396-184A-86AC-3C2CAFBD8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1667" y="1134259"/>
            <a:ext cx="585580" cy="585580"/>
          </a:xfrm>
          <a:prstGeom prst="rect">
            <a:avLst/>
          </a:prstGeom>
        </p:spPr>
      </p:pic>
    </p:spTree>
    <p:extLst>
      <p:ext uri="{BB962C8B-B14F-4D97-AF65-F5344CB8AC3E}">
        <p14:creationId xmlns:p14="http://schemas.microsoft.com/office/powerpoint/2010/main" val="374664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8F55E79-66B7-5046-96A1-354C3C6BCBC5}"/>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t="7500" b="15625"/>
          <a:stretch/>
        </p:blipFill>
        <p:spPr>
          <a:xfrm>
            <a:off x="-1" y="609600"/>
            <a:ext cx="12192001" cy="6665976"/>
          </a:xfrm>
          <a:prstGeom prst="rect">
            <a:avLst/>
          </a:prstGeom>
        </p:spPr>
      </p:pic>
      <p:sp>
        <p:nvSpPr>
          <p:cNvPr id="2" name="Title 1"/>
          <p:cNvSpPr>
            <a:spLocks noGrp="1"/>
          </p:cNvSpPr>
          <p:nvPr>
            <p:ph type="title"/>
          </p:nvPr>
        </p:nvSpPr>
        <p:spPr/>
        <p:txBody>
          <a:bodyPr/>
          <a:lstStyle/>
          <a:p>
            <a:r>
              <a:rPr lang="en-US" dirty="0"/>
              <a:t>Collaborative Problem Solving with Data Science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12</a:t>
            </a:fld>
            <a:endParaRPr lang="en-US" dirty="0">
              <a:solidFill>
                <a:srgbClr val="FFFFFF"/>
              </a:solidFill>
            </a:endParaRPr>
          </a:p>
        </p:txBody>
      </p:sp>
      <p:sp>
        <p:nvSpPr>
          <p:cNvPr id="6" name="TextBox 5">
            <a:extLst>
              <a:ext uri="{FF2B5EF4-FFF2-40B4-BE49-F238E27FC236}">
                <a16:creationId xmlns:a16="http://schemas.microsoft.com/office/drawing/2014/main" id="{0B73A643-E60F-4936-B302-4A520FE9D20C}"/>
              </a:ext>
            </a:extLst>
          </p:cNvPr>
          <p:cNvSpPr txBox="1"/>
          <p:nvPr/>
        </p:nvSpPr>
        <p:spPr>
          <a:xfrm flipH="1">
            <a:off x="7641" y="941464"/>
            <a:ext cx="170821" cy="461665"/>
          </a:xfrm>
          <a:prstGeom prst="rect">
            <a:avLst/>
          </a:prstGeom>
          <a:noFill/>
          <a:ln w="12700">
            <a:solidFill>
              <a:schemeClr val="tx1">
                <a:alpha val="91000"/>
              </a:schemeClr>
            </a:solidFill>
          </a:ln>
          <a:effectLst>
            <a:softEdge rad="127000"/>
          </a:effectLst>
        </p:spPr>
        <p:txBody>
          <a:bodyPr wrap="square" lIns="0" tIns="91440" rIns="0" bIns="91440" rtlCol="0">
            <a:spAutoFit/>
          </a:bodyPr>
          <a:lstStyle/>
          <a:p>
            <a:pPr marL="274320" lvl="1">
              <a:spcBef>
                <a:spcPts val="600"/>
              </a:spcBef>
              <a:spcAft>
                <a:spcPts val="600"/>
              </a:spcAft>
            </a:pPr>
            <a:endParaRPr lang="en-US" sz="2400" dirty="0">
              <a:ea typeface="Helvetica Neue" charset="0"/>
              <a:cs typeface="Helvetica Neue" charset="0"/>
            </a:endParaRPr>
          </a:p>
        </p:txBody>
      </p:sp>
      <p:graphicFrame>
        <p:nvGraphicFramePr>
          <p:cNvPr id="17" name="Table 16">
            <a:extLst>
              <a:ext uri="{FF2B5EF4-FFF2-40B4-BE49-F238E27FC236}">
                <a16:creationId xmlns:a16="http://schemas.microsoft.com/office/drawing/2014/main" id="{24E27D92-EAE6-0D47-BBD2-5F4A3D9CE40B}"/>
              </a:ext>
            </a:extLst>
          </p:cNvPr>
          <p:cNvGraphicFramePr>
            <a:graphicFrameLocks noGrp="1"/>
          </p:cNvGraphicFramePr>
          <p:nvPr>
            <p:extLst/>
          </p:nvPr>
        </p:nvGraphicFramePr>
        <p:xfrm>
          <a:off x="609600" y="1041757"/>
          <a:ext cx="11187686" cy="5816243"/>
        </p:xfrm>
        <a:graphic>
          <a:graphicData uri="http://schemas.openxmlformats.org/drawingml/2006/table">
            <a:tbl>
              <a:tblPr firstRow="1" bandRow="1">
                <a:tableStyleId>{5C22544A-7EE6-4342-B048-85BDC9FD1C3A}</a:tableStyleId>
              </a:tblPr>
              <a:tblGrid>
                <a:gridCol w="5593843">
                  <a:extLst>
                    <a:ext uri="{9D8B030D-6E8A-4147-A177-3AD203B41FA5}">
                      <a16:colId xmlns:a16="http://schemas.microsoft.com/office/drawing/2014/main" val="643031208"/>
                    </a:ext>
                  </a:extLst>
                </a:gridCol>
                <a:gridCol w="5593843">
                  <a:extLst>
                    <a:ext uri="{9D8B030D-6E8A-4147-A177-3AD203B41FA5}">
                      <a16:colId xmlns:a16="http://schemas.microsoft.com/office/drawing/2014/main" val="1955716996"/>
                    </a:ext>
                  </a:extLst>
                </a:gridCol>
              </a:tblGrid>
              <a:tr h="550997">
                <a:tc>
                  <a:txBody>
                    <a:bodyPr/>
                    <a:lstStyle/>
                    <a:p>
                      <a:r>
                        <a:rPr lang="en-US" sz="3200" b="1" dirty="0">
                          <a:solidFill>
                            <a:srgbClr val="005096"/>
                          </a:solidFill>
                        </a:rPr>
                        <a:t>Justice</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FFFFF"/>
                    </a:solidFill>
                  </a:tcPr>
                </a:tc>
                <a:tc>
                  <a:txBody>
                    <a:bodyPr/>
                    <a:lstStyle/>
                    <a:p>
                      <a:r>
                        <a:rPr lang="en-US" sz="3200" b="1" dirty="0">
                          <a:solidFill>
                            <a:srgbClr val="005096"/>
                          </a:solidFill>
                        </a:rPr>
                        <a:t>Surveys</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83459673"/>
                  </a:ext>
                </a:extLst>
              </a:tr>
              <a:tr h="2493986">
                <a:tc>
                  <a:txBody>
                    <a:bodyPr/>
                    <a:lstStyle/>
                    <a:p>
                      <a:pPr marL="342900" lvl="1" indent="-342900">
                        <a:spcBef>
                          <a:spcPts val="0"/>
                        </a:spcBef>
                        <a:spcAft>
                          <a:spcPts val="600"/>
                        </a:spcAft>
                        <a:buFont typeface="Arial" panose="020B0604020202020204" pitchFamily="34" charset="0"/>
                        <a:buChar char="•"/>
                      </a:pPr>
                      <a:r>
                        <a:rPr lang="en-US" sz="2400" dirty="0"/>
                        <a:t>Arrest-Related Deaths</a:t>
                      </a:r>
                    </a:p>
                    <a:p>
                      <a:pPr marL="342900" lvl="1" indent="-342900">
                        <a:spcBef>
                          <a:spcPts val="0"/>
                        </a:spcBef>
                        <a:spcAft>
                          <a:spcPts val="600"/>
                        </a:spcAft>
                        <a:buFont typeface="Arial" panose="020B0604020202020204" pitchFamily="34" charset="0"/>
                        <a:buChar char="•"/>
                      </a:pPr>
                      <a:r>
                        <a:rPr lang="en-US" sz="2400" dirty="0"/>
                        <a:t>Warrant Prioritization</a:t>
                      </a:r>
                    </a:p>
                    <a:p>
                      <a:pPr marL="342900" lvl="1" indent="-342900">
                        <a:spcBef>
                          <a:spcPts val="0"/>
                        </a:spcBef>
                        <a:spcAft>
                          <a:spcPts val="600"/>
                        </a:spcAft>
                        <a:buFont typeface="Arial" panose="020B0604020202020204" pitchFamily="34" charset="0"/>
                        <a:buChar char="•"/>
                      </a:pPr>
                      <a:r>
                        <a:rPr lang="en-US" sz="2400" dirty="0"/>
                        <a:t>RTI STAR Traffic Stop Evaluation Tool</a:t>
                      </a:r>
                    </a:p>
                  </a:txBody>
                  <a:tcPr marL="137160" marR="137160" marT="137160" marB="137160">
                    <a:lnL w="12700" cmpd="sng">
                      <a:noFill/>
                    </a:lnL>
                    <a:lnR w="12700" cap="flat" cmpd="sng" algn="ctr">
                      <a:solidFill>
                        <a:srgbClr val="005096"/>
                      </a:solidFill>
                      <a:prstDash val="solid"/>
                      <a:round/>
                      <a:headEnd type="none" w="med" len="med"/>
                      <a:tailEnd type="none" w="med" len="med"/>
                    </a:lnR>
                    <a:lnT w="38100" cmpd="sng">
                      <a:noFill/>
                    </a:lnT>
                    <a:lnB w="12700" cap="flat" cmpd="sng" algn="ctr">
                      <a:solidFill>
                        <a:srgbClr val="005096"/>
                      </a:solidFill>
                      <a:prstDash val="solid"/>
                      <a:round/>
                      <a:headEnd type="none" w="med" len="med"/>
                      <a:tailEnd type="none" w="med" len="med"/>
                    </a:lnB>
                    <a:lnTlToBr w="12700" cmpd="sng">
                      <a:noFill/>
                      <a:prstDash val="solid"/>
                    </a:lnTlToBr>
                    <a:lnBlToTr w="12700" cmpd="sng">
                      <a:noFill/>
                      <a:prstDash val="solid"/>
                    </a:lnBlToTr>
                    <a:solidFill>
                      <a:srgbClr val="FFFFFF">
                        <a:alpha val="69804"/>
                      </a:srgbClr>
                    </a:solidFill>
                  </a:tcPr>
                </a:tc>
                <a:tc>
                  <a:txBody>
                    <a:bodyPr/>
                    <a:lstStyle/>
                    <a:p>
                      <a:pPr marL="3429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1" u="none" strike="noStrike" kern="1200" cap="none" spc="0" normalizeH="0" baseline="0" noProof="0" dirty="0">
                          <a:ln>
                            <a:noFill/>
                          </a:ln>
                          <a:solidFill>
                            <a:srgbClr val="000000"/>
                          </a:solidFill>
                          <a:effectLst/>
                          <a:uLnTx/>
                          <a:uFillTx/>
                          <a:latin typeface="+mn-lt"/>
                          <a:ea typeface="+mn-ea"/>
                          <a:cs typeface="+mn-cs"/>
                        </a:rPr>
                        <a:t>Geosampling:</a:t>
                      </a:r>
                      <a:r>
                        <a:rPr kumimoji="0" lang="en-US" sz="2400" b="0" i="0" u="none" strike="noStrike" kern="1200" cap="none" spc="0" normalizeH="0" baseline="0" noProof="0" dirty="0">
                          <a:ln>
                            <a:noFill/>
                          </a:ln>
                          <a:solidFill>
                            <a:srgbClr val="000000"/>
                          </a:solidFill>
                          <a:effectLst/>
                          <a:uLnTx/>
                          <a:uFillTx/>
                          <a:latin typeface="+mn-lt"/>
                          <a:ea typeface="+mn-ea"/>
                          <a:cs typeface="+mn-cs"/>
                        </a:rPr>
                        <a:t>  residential scene classification with satellite imagery</a:t>
                      </a:r>
                    </a:p>
                    <a:p>
                      <a:pPr marL="3429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1" u="none" strike="noStrike" kern="1200" cap="none" spc="0" normalizeH="0" baseline="0" noProof="0" dirty="0">
                          <a:ln>
                            <a:noFill/>
                          </a:ln>
                          <a:solidFill>
                            <a:srgbClr val="000000"/>
                          </a:solidFill>
                          <a:effectLst/>
                          <a:uLnTx/>
                          <a:uFillTx/>
                          <a:latin typeface="+mn-lt"/>
                          <a:ea typeface="+mn-ea"/>
                          <a:cs typeface="+mn-cs"/>
                        </a:rPr>
                        <a:t>Bandit algorithms: </a:t>
                      </a:r>
                      <a:r>
                        <a:rPr kumimoji="0" lang="en-US" sz="2400" b="0" i="0" u="none" strike="noStrike" kern="1200" cap="none" spc="0" normalizeH="0" baseline="0" noProof="0" dirty="0">
                          <a:ln>
                            <a:noFill/>
                          </a:ln>
                          <a:solidFill>
                            <a:srgbClr val="000000"/>
                          </a:solidFill>
                          <a:effectLst/>
                          <a:uLnTx/>
                          <a:uFillTx/>
                          <a:latin typeface="+mn-lt"/>
                          <a:ea typeface="+mn-ea"/>
                          <a:cs typeface="+mn-cs"/>
                        </a:rPr>
                        <a:t> improving adaptive survey designs</a:t>
                      </a:r>
                    </a:p>
                    <a:p>
                      <a:pPr marL="3429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1" u="none" strike="noStrike" kern="1200" cap="none" spc="0" normalizeH="0" baseline="0" noProof="0" dirty="0">
                          <a:ln>
                            <a:noFill/>
                          </a:ln>
                          <a:solidFill>
                            <a:srgbClr val="000000"/>
                          </a:solidFill>
                          <a:effectLst/>
                          <a:uLnTx/>
                          <a:uFillTx/>
                          <a:latin typeface="+mn-lt"/>
                          <a:ea typeface="+mn-ea"/>
                          <a:cs typeface="+mn-cs"/>
                        </a:rPr>
                        <a:t>Autocoding:  </a:t>
                      </a:r>
                      <a:r>
                        <a:rPr kumimoji="0" lang="en-US" sz="2400" b="0" i="0" u="none" strike="noStrike" kern="1200" cap="none" spc="0" normalizeH="0" baseline="0" noProof="0" dirty="0">
                          <a:ln>
                            <a:noFill/>
                          </a:ln>
                          <a:solidFill>
                            <a:srgbClr val="000000"/>
                          </a:solidFill>
                          <a:effectLst/>
                          <a:uLnTx/>
                          <a:uFillTx/>
                          <a:latin typeface="+mn-lt"/>
                          <a:ea typeface="+mn-ea"/>
                          <a:cs typeface="+mn-cs"/>
                        </a:rPr>
                        <a:t>open-ended survey responses.</a:t>
                      </a:r>
                    </a:p>
                  </a:txBody>
                  <a:tcPr marL="137160" marR="137160" marT="137160" marB="137160">
                    <a:lnL w="12700" cap="flat" cmpd="sng" algn="ctr">
                      <a:solidFill>
                        <a:srgbClr val="005096"/>
                      </a:solidFill>
                      <a:prstDash val="solid"/>
                      <a:round/>
                      <a:headEnd type="none" w="med" len="med"/>
                      <a:tailEnd type="none" w="med" len="med"/>
                    </a:lnL>
                    <a:lnR w="12700" cmpd="sng">
                      <a:noFill/>
                    </a:lnR>
                    <a:lnT w="38100" cmpd="sng">
                      <a:noFill/>
                    </a:lnT>
                    <a:lnB w="12700" cap="flat" cmpd="sng" algn="ctr">
                      <a:solidFill>
                        <a:srgbClr val="005096"/>
                      </a:solidFill>
                      <a:prstDash val="solid"/>
                      <a:round/>
                      <a:headEnd type="none" w="med" len="med"/>
                      <a:tailEnd type="none" w="med" len="med"/>
                    </a:lnB>
                    <a:lnTlToBr w="12700" cmpd="sng">
                      <a:noFill/>
                      <a:prstDash val="solid"/>
                    </a:lnTlToBr>
                    <a:lnBlToTr w="12700" cmpd="sng">
                      <a:noFill/>
                      <a:prstDash val="solid"/>
                    </a:lnBlToTr>
                    <a:solidFill>
                      <a:srgbClr val="FFFFFF">
                        <a:alpha val="69804"/>
                      </a:srgbClr>
                    </a:solidFill>
                  </a:tcPr>
                </a:tc>
                <a:extLst>
                  <a:ext uri="{0D108BD9-81ED-4DB2-BD59-A6C34878D82A}">
                    <a16:rowId xmlns:a16="http://schemas.microsoft.com/office/drawing/2014/main" val="4109712151"/>
                  </a:ext>
                </a:extLst>
              </a:tr>
              <a:tr h="550997">
                <a:tc>
                  <a:txBody>
                    <a:bodyPr/>
                    <a:lstStyle/>
                    <a:p>
                      <a:pPr marL="0" lvl="1">
                        <a:spcBef>
                          <a:spcPts val="0"/>
                        </a:spcBef>
                        <a:spcAft>
                          <a:spcPts val="600"/>
                        </a:spcAft>
                      </a:pPr>
                      <a:r>
                        <a:rPr lang="en-US" sz="3200" b="1" dirty="0">
                          <a:solidFill>
                            <a:srgbClr val="005096"/>
                          </a:solidFill>
                        </a:rPr>
                        <a:t>Epidemiology</a:t>
                      </a:r>
                    </a:p>
                  </a:txBody>
                  <a:tcPr>
                    <a:lnL w="12700" cmpd="sng">
                      <a:noFill/>
                    </a:lnL>
                    <a:lnR w="12700" cap="flat" cmpd="sng" algn="ctr">
                      <a:solidFill>
                        <a:srgbClr val="005096"/>
                      </a:solidFill>
                      <a:prstDash val="solid"/>
                      <a:round/>
                      <a:headEnd type="none" w="med" len="med"/>
                      <a:tailEnd type="none" w="med" len="med"/>
                    </a:lnR>
                    <a:lnT w="12700" cap="flat" cmpd="sng" algn="ctr">
                      <a:solidFill>
                        <a:srgbClr val="005096"/>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pPr marL="0" lvl="1">
                        <a:spcBef>
                          <a:spcPts val="0"/>
                        </a:spcBef>
                        <a:spcAft>
                          <a:spcPts val="600"/>
                        </a:spcAft>
                      </a:pPr>
                      <a:r>
                        <a:rPr lang="en-US" sz="3200" b="1" dirty="0">
                          <a:solidFill>
                            <a:srgbClr val="005096"/>
                          </a:solidFill>
                        </a:rPr>
                        <a:t>Adaptable Tools</a:t>
                      </a:r>
                    </a:p>
                  </a:txBody>
                  <a:tcPr>
                    <a:lnL w="12700" cap="flat" cmpd="sng" algn="ctr">
                      <a:solidFill>
                        <a:srgbClr val="005096"/>
                      </a:solidFill>
                      <a:prstDash val="solid"/>
                      <a:round/>
                      <a:headEnd type="none" w="med" len="med"/>
                      <a:tailEnd type="none" w="med" len="med"/>
                    </a:lnL>
                    <a:lnR w="12700" cmpd="sng">
                      <a:noFill/>
                    </a:lnR>
                    <a:lnT w="12700" cap="flat" cmpd="sng" algn="ctr">
                      <a:solidFill>
                        <a:srgbClr val="005096"/>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32411527"/>
                  </a:ext>
                </a:extLst>
              </a:tr>
              <a:tr h="2036723">
                <a:tc>
                  <a:txBody>
                    <a:bodyPr/>
                    <a:lstStyle/>
                    <a:p>
                      <a:pPr marL="0" lvl="1" indent="0">
                        <a:spcBef>
                          <a:spcPts val="0"/>
                        </a:spcBef>
                        <a:spcAft>
                          <a:spcPts val="600"/>
                        </a:spcAft>
                        <a:buFont typeface="Arial" panose="020B0604020202020204" pitchFamily="34" charset="0"/>
                        <a:buNone/>
                      </a:pPr>
                      <a:r>
                        <a:rPr lang="en-US" sz="2400" dirty="0"/>
                        <a:t>Microsimulations in diabetes, cancer, hospital acquired infections, and flu</a:t>
                      </a:r>
                    </a:p>
                  </a:txBody>
                  <a:tcPr marL="137160" marR="137160" marT="137160" marB="137160">
                    <a:lnL w="12700" cmpd="sng">
                      <a:noFill/>
                    </a:lnL>
                    <a:lnR w="12700" cap="flat" cmpd="sng" algn="ctr">
                      <a:solidFill>
                        <a:srgbClr val="005096"/>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FFFF">
                        <a:alpha val="69804"/>
                      </a:srgbClr>
                    </a:solidFill>
                  </a:tcPr>
                </a:tc>
                <a:tc>
                  <a:txBody>
                    <a:bodyPr/>
                    <a:lstStyle/>
                    <a:p>
                      <a:pPr marL="0" lvl="1" indent="0">
                        <a:spcBef>
                          <a:spcPts val="0"/>
                        </a:spcBef>
                        <a:spcAft>
                          <a:spcPts val="600"/>
                        </a:spcAft>
                        <a:buFont typeface="Arial" panose="020B0604020202020204" pitchFamily="34" charset="0"/>
                        <a:buNone/>
                      </a:pPr>
                      <a:r>
                        <a:rPr lang="en-US" sz="2400" b="1" dirty="0">
                          <a:solidFill>
                            <a:schemeClr val="tx1"/>
                          </a:solidFill>
                        </a:rPr>
                        <a:t>SMART </a:t>
                      </a:r>
                      <a:r>
                        <a:rPr lang="en-US" sz="2400" b="0" dirty="0">
                          <a:solidFill>
                            <a:schemeClr val="tx1"/>
                          </a:solidFill>
                        </a:rPr>
                        <a:t>(open source project): </a:t>
                      </a:r>
                    </a:p>
                    <a:p>
                      <a:pPr marL="0" lvl="1" indent="0">
                        <a:spcBef>
                          <a:spcPts val="0"/>
                        </a:spcBef>
                        <a:spcAft>
                          <a:spcPts val="600"/>
                        </a:spcAft>
                        <a:buFont typeface="Arial" panose="020B0604020202020204" pitchFamily="34" charset="0"/>
                        <a:buNone/>
                      </a:pPr>
                      <a:r>
                        <a:rPr lang="en-US" sz="2400" b="0" dirty="0">
                          <a:solidFill>
                            <a:schemeClr val="tx1"/>
                          </a:solidFill>
                        </a:rPr>
                        <a:t>AI-Assisted labeling of training data</a:t>
                      </a:r>
                    </a:p>
                    <a:p>
                      <a:pPr marL="0" lvl="1" indent="0">
                        <a:spcBef>
                          <a:spcPts val="0"/>
                        </a:spcBef>
                        <a:spcAft>
                          <a:spcPts val="600"/>
                        </a:spcAft>
                        <a:buFont typeface="Arial" panose="020B0604020202020204" pitchFamily="34" charset="0"/>
                        <a:buNone/>
                      </a:pPr>
                      <a:r>
                        <a:rPr lang="en-US" sz="2400" b="1" dirty="0">
                          <a:solidFill>
                            <a:schemeClr val="tx1"/>
                          </a:solidFill>
                        </a:rPr>
                        <a:t>TAP: </a:t>
                      </a:r>
                    </a:p>
                    <a:p>
                      <a:pPr marL="0" lvl="1" indent="0">
                        <a:spcBef>
                          <a:spcPts val="0"/>
                        </a:spcBef>
                        <a:spcAft>
                          <a:spcPts val="600"/>
                        </a:spcAft>
                        <a:buFont typeface="Arial" panose="020B0604020202020204" pitchFamily="34" charset="0"/>
                        <a:buNone/>
                      </a:pPr>
                      <a:r>
                        <a:rPr lang="en-US" sz="2400" b="0" dirty="0">
                          <a:solidFill>
                            <a:schemeClr val="tx1"/>
                          </a:solidFill>
                        </a:rPr>
                        <a:t>AI-Assisted Qualitative Coding</a:t>
                      </a:r>
                    </a:p>
                  </a:txBody>
                  <a:tcPr marL="137160" marR="137160" marT="137160" marB="137160">
                    <a:lnL w="12700" cap="flat" cmpd="sng" algn="ctr">
                      <a:solidFill>
                        <a:srgbClr val="005096"/>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FFFFF">
                        <a:alpha val="69804"/>
                      </a:srgbClr>
                    </a:solidFill>
                  </a:tcPr>
                </a:tc>
                <a:extLst>
                  <a:ext uri="{0D108BD9-81ED-4DB2-BD59-A6C34878D82A}">
                    <a16:rowId xmlns:a16="http://schemas.microsoft.com/office/drawing/2014/main" val="4180744161"/>
                  </a:ext>
                </a:extLst>
              </a:tr>
            </a:tbl>
          </a:graphicData>
        </a:graphic>
      </p:graphicFrame>
    </p:spTree>
    <p:extLst>
      <p:ext uri="{BB962C8B-B14F-4D97-AF65-F5344CB8AC3E}">
        <p14:creationId xmlns:p14="http://schemas.microsoft.com/office/powerpoint/2010/main" val="335337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8F55E79-66B7-5046-96A1-354C3C6BCBC5}"/>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t="7500" b="15625"/>
          <a:stretch/>
        </p:blipFill>
        <p:spPr>
          <a:xfrm>
            <a:off x="-1" y="609600"/>
            <a:ext cx="12192001" cy="6248400"/>
          </a:xfrm>
          <a:prstGeom prst="rect">
            <a:avLst/>
          </a:prstGeom>
        </p:spPr>
      </p:pic>
      <p:sp>
        <p:nvSpPr>
          <p:cNvPr id="2" name="Title 1"/>
          <p:cNvSpPr>
            <a:spLocks noGrp="1"/>
          </p:cNvSpPr>
          <p:nvPr>
            <p:ph type="title"/>
          </p:nvPr>
        </p:nvSpPr>
        <p:spPr/>
        <p:txBody>
          <a:bodyPr/>
          <a:lstStyle/>
          <a:p>
            <a:r>
              <a:rPr lang="en-US" dirty="0"/>
              <a:t>Collaborative Problem Solving with Data Science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13</a:t>
            </a:fld>
            <a:endParaRPr lang="en-US" dirty="0">
              <a:solidFill>
                <a:srgbClr val="FFFFFF"/>
              </a:solidFill>
            </a:endParaRPr>
          </a:p>
        </p:txBody>
      </p:sp>
      <p:sp>
        <p:nvSpPr>
          <p:cNvPr id="6" name="TextBox 5">
            <a:extLst>
              <a:ext uri="{FF2B5EF4-FFF2-40B4-BE49-F238E27FC236}">
                <a16:creationId xmlns:a16="http://schemas.microsoft.com/office/drawing/2014/main" id="{0B73A643-E60F-4936-B302-4A520FE9D20C}"/>
              </a:ext>
            </a:extLst>
          </p:cNvPr>
          <p:cNvSpPr txBox="1"/>
          <p:nvPr/>
        </p:nvSpPr>
        <p:spPr>
          <a:xfrm flipH="1">
            <a:off x="7641" y="941464"/>
            <a:ext cx="170821" cy="461665"/>
          </a:xfrm>
          <a:prstGeom prst="rect">
            <a:avLst/>
          </a:prstGeom>
          <a:noFill/>
          <a:ln w="12700">
            <a:solidFill>
              <a:schemeClr val="tx1">
                <a:alpha val="91000"/>
              </a:schemeClr>
            </a:solidFill>
          </a:ln>
          <a:effectLst>
            <a:softEdge rad="127000"/>
          </a:effectLst>
        </p:spPr>
        <p:txBody>
          <a:bodyPr wrap="square" lIns="0" tIns="91440" rIns="0" bIns="91440" rtlCol="0">
            <a:spAutoFit/>
          </a:bodyPr>
          <a:lstStyle/>
          <a:p>
            <a:pPr marL="274320" lvl="1">
              <a:spcBef>
                <a:spcPts val="600"/>
              </a:spcBef>
              <a:spcAft>
                <a:spcPts val="600"/>
              </a:spcAft>
            </a:pPr>
            <a:endParaRPr lang="en-US" sz="2400" dirty="0">
              <a:ea typeface="Helvetica Neue" charset="0"/>
              <a:cs typeface="Helvetica Neue" charset="0"/>
            </a:endParaRPr>
          </a:p>
        </p:txBody>
      </p:sp>
      <p:graphicFrame>
        <p:nvGraphicFramePr>
          <p:cNvPr id="17" name="Table 16">
            <a:extLst>
              <a:ext uri="{FF2B5EF4-FFF2-40B4-BE49-F238E27FC236}">
                <a16:creationId xmlns:a16="http://schemas.microsoft.com/office/drawing/2014/main" id="{24E27D92-EAE6-0D47-BBD2-5F4A3D9CE40B}"/>
              </a:ext>
            </a:extLst>
          </p:cNvPr>
          <p:cNvGraphicFramePr>
            <a:graphicFrameLocks noGrp="1"/>
          </p:cNvGraphicFramePr>
          <p:nvPr>
            <p:extLst/>
          </p:nvPr>
        </p:nvGraphicFramePr>
        <p:xfrm>
          <a:off x="609600" y="941465"/>
          <a:ext cx="11289030" cy="5658905"/>
        </p:xfrm>
        <a:graphic>
          <a:graphicData uri="http://schemas.openxmlformats.org/drawingml/2006/table">
            <a:tbl>
              <a:tblPr firstRow="1" bandRow="1">
                <a:tableStyleId>{5C22544A-7EE6-4342-B048-85BDC9FD1C3A}</a:tableStyleId>
              </a:tblPr>
              <a:tblGrid>
                <a:gridCol w="5644515">
                  <a:extLst>
                    <a:ext uri="{9D8B030D-6E8A-4147-A177-3AD203B41FA5}">
                      <a16:colId xmlns:a16="http://schemas.microsoft.com/office/drawing/2014/main" val="643031208"/>
                    </a:ext>
                  </a:extLst>
                </a:gridCol>
                <a:gridCol w="5644515">
                  <a:extLst>
                    <a:ext uri="{9D8B030D-6E8A-4147-A177-3AD203B41FA5}">
                      <a16:colId xmlns:a16="http://schemas.microsoft.com/office/drawing/2014/main" val="1955716996"/>
                    </a:ext>
                  </a:extLst>
                </a:gridCol>
              </a:tblGrid>
              <a:tr h="547900">
                <a:tc>
                  <a:txBody>
                    <a:bodyPr/>
                    <a:lstStyle/>
                    <a:p>
                      <a:r>
                        <a:rPr lang="en-US" sz="3200" b="1" dirty="0">
                          <a:solidFill>
                            <a:srgbClr val="005096"/>
                          </a:solidFill>
                        </a:rPr>
                        <a:t>Public Health </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FFFFF"/>
                    </a:solidFill>
                  </a:tcPr>
                </a:tc>
                <a:tc>
                  <a:txBody>
                    <a:bodyPr/>
                    <a:lstStyle/>
                    <a:p>
                      <a:pPr marL="0" lvl="1">
                        <a:spcBef>
                          <a:spcPts val="0"/>
                        </a:spcBef>
                        <a:spcAft>
                          <a:spcPts val="600"/>
                        </a:spcAft>
                      </a:pPr>
                      <a:r>
                        <a:rPr lang="en-US" sz="3200" b="1" dirty="0">
                          <a:solidFill>
                            <a:srgbClr val="005096"/>
                          </a:solidFill>
                        </a:rPr>
                        <a:t>Education</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83459673"/>
                  </a:ext>
                </a:extLst>
              </a:tr>
              <a:tr h="2206020">
                <a:tc>
                  <a:txBody>
                    <a:bodyPr/>
                    <a:lstStyle/>
                    <a:p>
                      <a:pPr marL="342900" lvl="1" indent="-342900">
                        <a:spcBef>
                          <a:spcPts val="0"/>
                        </a:spcBef>
                        <a:spcAft>
                          <a:spcPts val="600"/>
                        </a:spcAft>
                        <a:buFont typeface="Arial" panose="020B0604020202020204" pitchFamily="34" charset="0"/>
                        <a:buChar char="•"/>
                      </a:pPr>
                      <a:r>
                        <a:rPr lang="en-US" sz="2400" dirty="0"/>
                        <a:t>Machine learning for medical coding from health surveys</a:t>
                      </a:r>
                    </a:p>
                    <a:p>
                      <a:pPr marL="3429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dirty="0"/>
                        <a:t>Social Media: </a:t>
                      </a:r>
                    </a:p>
                    <a:p>
                      <a:pPr marL="0" marR="0" lvl="1"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2400" dirty="0"/>
                        <a:t>        E-cigarette user classification; </a:t>
                      </a:r>
                    </a:p>
                    <a:p>
                      <a:pPr marL="0" marR="0" lvl="1"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2400" dirty="0"/>
                        <a:t>        Health campaign evaluations </a:t>
                      </a:r>
                    </a:p>
                  </a:txBody>
                  <a:tcPr marL="137160" marR="137160" marT="137160" marB="137160">
                    <a:lnL w="12700" cmpd="sng">
                      <a:noFill/>
                    </a:lnL>
                    <a:lnR w="12700" cap="flat" cmpd="sng" algn="ctr">
                      <a:solidFill>
                        <a:srgbClr val="005096"/>
                      </a:solidFill>
                      <a:prstDash val="solid"/>
                      <a:round/>
                      <a:headEnd type="none" w="med" len="med"/>
                      <a:tailEnd type="none" w="med" len="med"/>
                    </a:lnR>
                    <a:lnT w="38100" cmpd="sng">
                      <a:noFill/>
                    </a:lnT>
                    <a:lnB w="12700" cap="flat" cmpd="sng" algn="ctr">
                      <a:solidFill>
                        <a:srgbClr val="005096"/>
                      </a:solidFill>
                      <a:prstDash val="solid"/>
                      <a:round/>
                      <a:headEnd type="none" w="med" len="med"/>
                      <a:tailEnd type="none" w="med" len="med"/>
                    </a:lnB>
                    <a:lnTlToBr w="12700" cmpd="sng">
                      <a:noFill/>
                      <a:prstDash val="solid"/>
                    </a:lnTlToBr>
                    <a:lnBlToTr w="12700" cmpd="sng">
                      <a:noFill/>
                      <a:prstDash val="solid"/>
                    </a:lnBlToTr>
                    <a:solidFill>
                      <a:srgbClr val="FFFFFF">
                        <a:alpha val="69804"/>
                      </a:srgbClr>
                    </a:solidFill>
                  </a:tcPr>
                </a:tc>
                <a:tc>
                  <a:txBody>
                    <a:bodyPr/>
                    <a:lstStyle/>
                    <a:p>
                      <a:pPr marL="0" marR="0" lvl="1"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2400" dirty="0"/>
                        <a:t>Auto-coding school transcripts </a:t>
                      </a: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txBody>
                  <a:tcPr marL="137160" marR="137160" marT="137160" marB="137160">
                    <a:lnL w="12700" cap="flat" cmpd="sng" algn="ctr">
                      <a:solidFill>
                        <a:srgbClr val="005096"/>
                      </a:solidFill>
                      <a:prstDash val="solid"/>
                      <a:round/>
                      <a:headEnd type="none" w="med" len="med"/>
                      <a:tailEnd type="none" w="med" len="med"/>
                    </a:lnL>
                    <a:lnR w="12700" cmpd="sng">
                      <a:noFill/>
                    </a:lnR>
                    <a:lnT w="38100" cmpd="sng">
                      <a:noFill/>
                    </a:lnT>
                    <a:lnB w="12700" cap="flat" cmpd="sng" algn="ctr">
                      <a:solidFill>
                        <a:srgbClr val="005096"/>
                      </a:solidFill>
                      <a:prstDash val="solid"/>
                      <a:round/>
                      <a:headEnd type="none" w="med" len="med"/>
                      <a:tailEnd type="none" w="med" len="med"/>
                    </a:lnB>
                    <a:lnTlToBr w="12700" cmpd="sng">
                      <a:noFill/>
                      <a:prstDash val="solid"/>
                    </a:lnTlToBr>
                    <a:lnBlToTr w="12700" cmpd="sng">
                      <a:noFill/>
                      <a:prstDash val="solid"/>
                    </a:lnBlToTr>
                    <a:solidFill>
                      <a:srgbClr val="FFFFFF">
                        <a:alpha val="69804"/>
                      </a:srgbClr>
                    </a:solidFill>
                  </a:tcPr>
                </a:tc>
                <a:extLst>
                  <a:ext uri="{0D108BD9-81ED-4DB2-BD59-A6C34878D82A}">
                    <a16:rowId xmlns:a16="http://schemas.microsoft.com/office/drawing/2014/main" val="4109712151"/>
                  </a:ext>
                </a:extLst>
              </a:tr>
              <a:tr h="547900">
                <a:tc gridSpan="2">
                  <a:txBody>
                    <a:bodyPr/>
                    <a:lstStyle/>
                    <a:p>
                      <a:pPr marL="0" lvl="1">
                        <a:spcBef>
                          <a:spcPts val="0"/>
                        </a:spcBef>
                        <a:spcAft>
                          <a:spcPts val="600"/>
                        </a:spcAft>
                      </a:pPr>
                      <a:r>
                        <a:rPr lang="en-US" sz="3200" b="1" dirty="0">
                          <a:solidFill>
                            <a:srgbClr val="005096"/>
                          </a:solidFill>
                        </a:rPr>
                        <a:t>Sensors and Engineering</a:t>
                      </a:r>
                    </a:p>
                  </a:txBody>
                  <a:tcPr>
                    <a:lnL w="12700" cmpd="sng">
                      <a:noFill/>
                    </a:lnL>
                    <a:lnR w="12700" cap="flat" cmpd="sng" algn="ctr">
                      <a:noFill/>
                      <a:prstDash val="solid"/>
                      <a:round/>
                      <a:headEnd type="none" w="med" len="med"/>
                      <a:tailEnd type="none" w="med" len="med"/>
                    </a:lnR>
                    <a:lnT w="12700" cap="flat" cmpd="sng" algn="ctr">
                      <a:solidFill>
                        <a:srgbClr val="005096"/>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hMerge="1">
                  <a:txBody>
                    <a:bodyPr/>
                    <a:lstStyle/>
                    <a:p>
                      <a:endParaRPr lang="en-US" dirty="0"/>
                    </a:p>
                  </a:txBody>
                  <a:tcPr marL="137160" marR="137160" marT="137160" marB="137160">
                    <a:lnL w="12700" cap="flat" cmpd="sng" algn="ctr">
                      <a:solidFill>
                        <a:srgbClr val="005096"/>
                      </a:solidFill>
                      <a:prstDash val="solid"/>
                      <a:round/>
                      <a:headEnd type="none" w="med" len="med"/>
                      <a:tailEnd type="none" w="med" len="med"/>
                    </a:lnL>
                    <a:lnR w="12700" cmpd="sng">
                      <a:noFill/>
                    </a:lnR>
                    <a:lnT w="12700" cap="flat" cmpd="sng" algn="ctr">
                      <a:solidFill>
                        <a:srgbClr val="005096"/>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alpha val="80000"/>
                      </a:srgbClr>
                    </a:solidFill>
                  </a:tcPr>
                </a:tc>
                <a:extLst>
                  <a:ext uri="{0D108BD9-81ED-4DB2-BD59-A6C34878D82A}">
                    <a16:rowId xmlns:a16="http://schemas.microsoft.com/office/drawing/2014/main" val="932411527"/>
                  </a:ext>
                </a:extLst>
              </a:tr>
              <a:tr h="2168945">
                <a:tc gridSpan="2">
                  <a:txBody>
                    <a:bodyPr/>
                    <a:lstStyle/>
                    <a:p>
                      <a:pPr marL="342900" indent="-342900">
                        <a:spcAft>
                          <a:spcPts val="600"/>
                        </a:spcAft>
                        <a:buFont typeface="Arial" panose="020B0604020202020204" pitchFamily="34" charset="0"/>
                        <a:buChar char="•"/>
                      </a:pPr>
                      <a:r>
                        <a:rPr lang="en-US" sz="2400" dirty="0"/>
                        <a:t>Classifying personal activity using RTIs </a:t>
                      </a:r>
                      <a:r>
                        <a:rPr lang="en-US" sz="2400" dirty="0" err="1"/>
                        <a:t>MicroPEM</a:t>
                      </a:r>
                      <a:r>
                        <a:rPr lang="en-US" sz="2400" dirty="0"/>
                        <a:t> sensor</a:t>
                      </a:r>
                    </a:p>
                    <a:p>
                      <a:pPr marL="342900" indent="-342900">
                        <a:spcAft>
                          <a:spcPts val="600"/>
                        </a:spcAft>
                        <a:buFont typeface="Arial" panose="020B0604020202020204" pitchFamily="34" charset="0"/>
                        <a:buChar char="•"/>
                      </a:pPr>
                      <a:r>
                        <a:rPr lang="en-US" sz="2400" dirty="0"/>
                        <a:t>Predicting mild TBI using data from a wearable ECG sensor</a:t>
                      </a:r>
                    </a:p>
                    <a:p>
                      <a:pPr marL="342900" indent="-342900">
                        <a:spcAft>
                          <a:spcPts val="600"/>
                        </a:spcAft>
                        <a:buFont typeface="Arial" panose="020B0604020202020204" pitchFamily="34" charset="0"/>
                        <a:buChar char="•"/>
                      </a:pPr>
                      <a:r>
                        <a:rPr lang="en-US" sz="2400" dirty="0"/>
                        <a:t>Predicting childhood seizures from wearable sensors</a:t>
                      </a:r>
                    </a:p>
                    <a:p>
                      <a:pPr marL="342900" indent="-342900">
                        <a:spcAft>
                          <a:spcPts val="0"/>
                        </a:spcAft>
                        <a:buFont typeface="Arial" panose="020B0604020202020204" pitchFamily="34" charset="0"/>
                        <a:buChar char="•"/>
                      </a:pPr>
                      <a:r>
                        <a:rPr lang="en-US" sz="2400" kern="1200" dirty="0">
                          <a:solidFill>
                            <a:schemeClr val="dk1"/>
                          </a:solidFill>
                          <a:effectLst/>
                          <a:latin typeface="+mn-lt"/>
                          <a:ea typeface="+mn-ea"/>
                          <a:cs typeface="+mn-cs"/>
                        </a:rPr>
                        <a:t>Algorithmic calibration of low cost AQ sensors with RTI’s </a:t>
                      </a:r>
                      <a:r>
                        <a:rPr lang="en-US" sz="2400" kern="1200" dirty="0" err="1">
                          <a:solidFill>
                            <a:schemeClr val="dk1"/>
                          </a:solidFill>
                          <a:effectLst/>
                          <a:latin typeface="+mn-lt"/>
                          <a:ea typeface="+mn-ea"/>
                          <a:cs typeface="+mn-cs"/>
                        </a:rPr>
                        <a:t>MicroPEMs</a:t>
                      </a:r>
                      <a:r>
                        <a:rPr lang="en-US" sz="2400" kern="1200" dirty="0">
                          <a:solidFill>
                            <a:schemeClr val="dk1"/>
                          </a:solidFill>
                          <a:effectLst/>
                          <a:latin typeface="+mn-lt"/>
                          <a:ea typeface="+mn-ea"/>
                          <a:cs typeface="+mn-cs"/>
                        </a:rPr>
                        <a:t>  </a:t>
                      </a:r>
                      <a:endParaRPr lang="en-US" sz="2400" dirty="0"/>
                    </a:p>
                  </a:txBody>
                  <a:tcPr marL="137160" marR="137160" marT="91440" marB="13716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FFFF">
                        <a:alpha val="69804"/>
                      </a:srgbClr>
                    </a:solidFill>
                  </a:tcPr>
                </a:tc>
                <a:tc hMerge="1">
                  <a:txBody>
                    <a:bodyPr/>
                    <a:lstStyle/>
                    <a:p>
                      <a:endParaRPr lang="en-US" dirty="0"/>
                    </a:p>
                  </a:txBody>
                  <a:tcPr marL="137160" marR="137160" marT="137160" marB="137160">
                    <a:lnL w="12700" cap="flat" cmpd="sng" algn="ctr">
                      <a:solidFill>
                        <a:srgbClr val="005096"/>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FFFFF">
                        <a:alpha val="69804"/>
                      </a:srgbClr>
                    </a:solidFill>
                  </a:tcPr>
                </a:tc>
                <a:extLst>
                  <a:ext uri="{0D108BD9-81ED-4DB2-BD59-A6C34878D82A}">
                    <a16:rowId xmlns:a16="http://schemas.microsoft.com/office/drawing/2014/main" val="4180744161"/>
                  </a:ext>
                </a:extLst>
              </a:tr>
            </a:tbl>
          </a:graphicData>
        </a:graphic>
      </p:graphicFrame>
    </p:spTree>
    <p:extLst>
      <p:ext uri="{BB962C8B-B14F-4D97-AF65-F5344CB8AC3E}">
        <p14:creationId xmlns:p14="http://schemas.microsoft.com/office/powerpoint/2010/main" val="1087525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48"/>
          <p:cNvSpPr/>
          <p:nvPr/>
        </p:nvSpPr>
        <p:spPr>
          <a:xfrm>
            <a:off x="1706881" y="1"/>
            <a:ext cx="8379619" cy="701731"/>
          </a:xfrm>
          <a:prstGeom prst="rect">
            <a:avLst/>
          </a:prstGeom>
          <a:ln w="12700">
            <a:miter lim="400000"/>
          </a:ln>
          <a:extLst>
            <a:ext uri="{C572A759-6A51-4108-AA02-DFA0A04FC94B}">
              <ma14:wrappingTextBoxFlag xmlns="" xmlns:ma14="http://schemas.microsoft.com/office/mac/drawingml/2011/main" val="1"/>
            </a:ext>
          </a:extLst>
        </p:spPr>
        <p:txBody>
          <a:bodyPr lIns="91440" tIns="91440" rIns="91440" bIns="91440">
            <a:spAutoFit/>
          </a:bodyPr>
          <a:lstStyle/>
          <a:p>
            <a:pPr defTabSz="457200">
              <a:lnSpc>
                <a:spcPct val="120000"/>
              </a:lnSpc>
              <a:defRPr sz="1800">
                <a:uFillTx/>
              </a:defRPr>
            </a:pPr>
            <a:endParaRPr sz="2800" kern="0" dirty="0">
              <a:solidFill>
                <a:srgbClr val="00B0F0"/>
              </a:solidFill>
              <a:uFill>
                <a:solidFill>
                  <a:srgbClr val="0000FF"/>
                </a:solidFill>
              </a:uFill>
              <a:latin typeface="Helvetica Neue Light" charset="0"/>
              <a:ea typeface="Helvetica Neue Light" charset="0"/>
              <a:cs typeface="Helvetica Neue Light" charset="0"/>
              <a:sym typeface="Helvetica"/>
            </a:endParaRPr>
          </a:p>
        </p:txBody>
      </p:sp>
      <p:sp>
        <p:nvSpPr>
          <p:cNvPr id="2" name="Title 1"/>
          <p:cNvSpPr>
            <a:spLocks noGrp="1"/>
          </p:cNvSpPr>
          <p:nvPr>
            <p:ph type="title"/>
          </p:nvPr>
        </p:nvSpPr>
        <p:spPr/>
        <p:txBody>
          <a:bodyPr/>
          <a:lstStyle/>
          <a:p>
            <a:r>
              <a:rPr lang="en-US" dirty="0">
                <a:sym typeface="Helvetica"/>
              </a:rPr>
              <a:t>Professional Development</a:t>
            </a:r>
          </a:p>
        </p:txBody>
      </p:sp>
      <p:sp>
        <p:nvSpPr>
          <p:cNvPr id="7" name="Slide Number Placeholder 6"/>
          <p:cNvSpPr>
            <a:spLocks noGrp="1"/>
          </p:cNvSpPr>
          <p:nvPr>
            <p:ph type="sldNum" sz="quarter" idx="10"/>
          </p:nvPr>
        </p:nvSpPr>
        <p:spPr/>
        <p:txBody>
          <a:bodyPr/>
          <a:lstStyle/>
          <a:p>
            <a:fld id="{D4325D4D-289E-48C1-B277-2BEB492A7D19}" type="slidenum">
              <a:rPr lang="en-US" smtClean="0">
                <a:solidFill>
                  <a:srgbClr val="FFFFFF"/>
                </a:solidFill>
              </a:rPr>
              <a:pPr/>
              <a:t>14</a:t>
            </a:fld>
            <a:endParaRPr lang="en-US" dirty="0">
              <a:solidFill>
                <a:srgbClr val="FFFFFF"/>
              </a:solidFill>
            </a:endParaRPr>
          </a:p>
        </p:txBody>
      </p:sp>
      <p:pic>
        <p:nvPicPr>
          <p:cNvPr id="4" name="Picture 3">
            <a:extLst>
              <a:ext uri="{FF2B5EF4-FFF2-40B4-BE49-F238E27FC236}">
                <a16:creationId xmlns:a16="http://schemas.microsoft.com/office/drawing/2014/main" id="{9B34CEA7-67A8-4E15-906A-585AD6F489DF}"/>
              </a:ext>
            </a:extLst>
          </p:cNvPr>
          <p:cNvPicPr>
            <a:picLocks noChangeAspect="1"/>
          </p:cNvPicPr>
          <p:nvPr/>
        </p:nvPicPr>
        <p:blipFill rotWithShape="1">
          <a:blip r:embed="rId3"/>
          <a:srcRect b="5655"/>
          <a:stretch/>
        </p:blipFill>
        <p:spPr>
          <a:xfrm>
            <a:off x="1055725" y="882581"/>
            <a:ext cx="1704408" cy="1066883"/>
          </a:xfrm>
          <a:prstGeom prst="rect">
            <a:avLst/>
          </a:prstGeom>
        </p:spPr>
      </p:pic>
      <p:sp>
        <p:nvSpPr>
          <p:cNvPr id="21" name="AutoShape 4" descr="Image result for traditional media">
            <a:extLst>
              <a:ext uri="{FF2B5EF4-FFF2-40B4-BE49-F238E27FC236}">
                <a16:creationId xmlns:a16="http://schemas.microsoft.com/office/drawing/2014/main" id="{B4458B97-0136-4C39-8513-D63D085D3E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C0BD6B1F-328B-4954-8A39-1244D7314E4A}"/>
              </a:ext>
            </a:extLst>
          </p:cNvPr>
          <p:cNvPicPr>
            <a:picLocks noChangeAspect="1"/>
          </p:cNvPicPr>
          <p:nvPr/>
        </p:nvPicPr>
        <p:blipFill>
          <a:blip r:embed="rId4"/>
          <a:stretch>
            <a:fillRect/>
          </a:stretch>
        </p:blipFill>
        <p:spPr>
          <a:xfrm>
            <a:off x="738888" y="3674885"/>
            <a:ext cx="2256250" cy="1075964"/>
          </a:xfrm>
          <a:prstGeom prst="rect">
            <a:avLst/>
          </a:prstGeom>
        </p:spPr>
      </p:pic>
      <p:pic>
        <p:nvPicPr>
          <p:cNvPr id="26" name="Picture 2" descr="Guardian US">
            <a:extLst>
              <a:ext uri="{FF2B5EF4-FFF2-40B4-BE49-F238E27FC236}">
                <a16:creationId xmlns:a16="http://schemas.microsoft.com/office/drawing/2014/main" id="{A621D24A-95C4-4A4A-A61A-920122FE8D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08779" y="1993352"/>
            <a:ext cx="1214738" cy="121473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id="{DDB3D67C-F1F3-476A-AC35-50FF25E97B0B}"/>
              </a:ext>
            </a:extLst>
          </p:cNvPr>
          <p:cNvPicPr>
            <a:picLocks noChangeAspect="1"/>
          </p:cNvPicPr>
          <p:nvPr/>
        </p:nvPicPr>
        <p:blipFill rotWithShape="1">
          <a:blip r:embed="rId6">
            <a:extLst>
              <a:ext uri="{28A0092B-C50C-407E-A947-70E740481C1C}">
                <a14:useLocalDpi xmlns:a14="http://schemas.microsoft.com/office/drawing/2010/main" val="0"/>
              </a:ext>
            </a:extLst>
          </a:blip>
          <a:srcRect l="40008" t="-1299"/>
          <a:stretch/>
        </p:blipFill>
        <p:spPr>
          <a:xfrm>
            <a:off x="5674678" y="1207378"/>
            <a:ext cx="3615179" cy="1027773"/>
          </a:xfrm>
          <a:prstGeom prst="rect">
            <a:avLst/>
          </a:prstGeom>
        </p:spPr>
      </p:pic>
      <p:pic>
        <p:nvPicPr>
          <p:cNvPr id="1026" name="Picture 2" descr="https://cyber.harvard.edu/sites/cyber.harvard.edu/files/styles/thumbnail/public/images/thumbnails/assemblylogo.png?itok=orbQa2HV">
            <a:extLst>
              <a:ext uri="{FF2B5EF4-FFF2-40B4-BE49-F238E27FC236}">
                <a16:creationId xmlns:a16="http://schemas.microsoft.com/office/drawing/2014/main" id="{097A74D8-F920-4A6B-B0E9-3C95D8231C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7386" y="5514568"/>
            <a:ext cx="888055" cy="888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a:hlinkClick r:id="rId8" tooltip="Home"/>
            <a:extLst>
              <a:ext uri="{FF2B5EF4-FFF2-40B4-BE49-F238E27FC236}">
                <a16:creationId xmlns:a16="http://schemas.microsoft.com/office/drawing/2014/main" id="{B401AE91-D6D8-4652-9BA7-9E03F5A5A8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366" t="19892"/>
          <a:stretch/>
        </p:blipFill>
        <p:spPr bwMode="auto">
          <a:xfrm>
            <a:off x="2078514" y="5440525"/>
            <a:ext cx="4701224" cy="7306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CCFD70F-122D-4CA6-8516-3795420D64EE}"/>
              </a:ext>
            </a:extLst>
          </p:cNvPr>
          <p:cNvPicPr>
            <a:picLocks noChangeAspect="1"/>
          </p:cNvPicPr>
          <p:nvPr/>
        </p:nvPicPr>
        <p:blipFill rotWithShape="1">
          <a:blip r:embed="rId10"/>
          <a:srcRect l="4739" r="4351"/>
          <a:stretch/>
        </p:blipFill>
        <p:spPr>
          <a:xfrm>
            <a:off x="5461600" y="2364962"/>
            <a:ext cx="4041336" cy="1211204"/>
          </a:xfrm>
          <a:prstGeom prst="rect">
            <a:avLst/>
          </a:prstGeom>
        </p:spPr>
      </p:pic>
      <p:sp>
        <p:nvSpPr>
          <p:cNvPr id="17" name="TextBox 16">
            <a:extLst>
              <a:ext uri="{FF2B5EF4-FFF2-40B4-BE49-F238E27FC236}">
                <a16:creationId xmlns:a16="http://schemas.microsoft.com/office/drawing/2014/main" id="{EFA9ADEF-20B2-4697-8DC6-95A1CB83485D}"/>
              </a:ext>
            </a:extLst>
          </p:cNvPr>
          <p:cNvSpPr txBox="1"/>
          <p:nvPr/>
        </p:nvSpPr>
        <p:spPr>
          <a:xfrm>
            <a:off x="843484" y="1949464"/>
            <a:ext cx="1916649" cy="830997"/>
          </a:xfrm>
          <a:prstGeom prst="rect">
            <a:avLst/>
          </a:prstGeom>
          <a:noFill/>
        </p:spPr>
        <p:txBody>
          <a:bodyPr wrap="square" rtlCol="0">
            <a:spAutoFit/>
          </a:bodyPr>
          <a:lstStyle/>
          <a:p>
            <a:pPr algn="r"/>
            <a:r>
              <a:rPr lang="en-US" sz="2400" b="1" dirty="0"/>
              <a:t>2017-2018 </a:t>
            </a:r>
          </a:p>
          <a:p>
            <a:pPr algn="r"/>
            <a:r>
              <a:rPr lang="en-US" sz="2400" b="1" dirty="0"/>
              <a:t>Data Fellow</a:t>
            </a:r>
          </a:p>
        </p:txBody>
      </p:sp>
      <p:pic>
        <p:nvPicPr>
          <p:cNvPr id="18" name="Graphic 17">
            <a:extLst>
              <a:ext uri="{FF2B5EF4-FFF2-40B4-BE49-F238E27FC236}">
                <a16:creationId xmlns:a16="http://schemas.microsoft.com/office/drawing/2014/main" id="{3AC6424E-D045-4518-87F8-28E927F8D3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0199" y="5156349"/>
            <a:ext cx="2977758" cy="379198"/>
          </a:xfrm>
          <a:prstGeom prst="rect">
            <a:avLst/>
          </a:prstGeom>
        </p:spPr>
      </p:pic>
      <p:pic>
        <p:nvPicPr>
          <p:cNvPr id="23" name="Picture 22">
            <a:extLst>
              <a:ext uri="{FF2B5EF4-FFF2-40B4-BE49-F238E27FC236}">
                <a16:creationId xmlns:a16="http://schemas.microsoft.com/office/drawing/2014/main" id="{B8CA7C70-EB44-4388-857B-31D850ECB2AF}"/>
              </a:ext>
            </a:extLst>
          </p:cNvPr>
          <p:cNvPicPr>
            <a:picLocks noChangeAspect="1"/>
          </p:cNvPicPr>
          <p:nvPr/>
        </p:nvPicPr>
        <p:blipFill rotWithShape="1">
          <a:blip r:embed="rId13">
            <a:extLst>
              <a:ext uri="{28A0092B-C50C-407E-A947-70E740481C1C}">
                <a14:useLocalDpi xmlns:a14="http://schemas.microsoft.com/office/drawing/2010/main" val="0"/>
              </a:ext>
            </a:extLst>
          </a:blip>
          <a:srcRect l="11839" r="14023"/>
          <a:stretch/>
        </p:blipFill>
        <p:spPr>
          <a:xfrm>
            <a:off x="7940549" y="4219863"/>
            <a:ext cx="1009650" cy="1361838"/>
          </a:xfrm>
          <a:prstGeom prst="rect">
            <a:avLst/>
          </a:prstGeom>
        </p:spPr>
      </p:pic>
      <p:pic>
        <p:nvPicPr>
          <p:cNvPr id="24" name="Graphic 23">
            <a:extLst>
              <a:ext uri="{FF2B5EF4-FFF2-40B4-BE49-F238E27FC236}">
                <a16:creationId xmlns:a16="http://schemas.microsoft.com/office/drawing/2014/main" id="{7BC446C1-9F2F-4514-8128-D3AFA28F7C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26543" y="3164222"/>
            <a:ext cx="1596494" cy="510663"/>
          </a:xfrm>
          <a:prstGeom prst="rect">
            <a:avLst/>
          </a:prstGeom>
        </p:spPr>
      </p:pic>
      <p:pic>
        <p:nvPicPr>
          <p:cNvPr id="19" name="Content Placeholder 4">
            <a:extLst>
              <a:ext uri="{FF2B5EF4-FFF2-40B4-BE49-F238E27FC236}">
                <a16:creationId xmlns:a16="http://schemas.microsoft.com/office/drawing/2014/main" id="{1DC26BC5-B1C6-49A6-85D2-818BEA87CD2B}"/>
              </a:ext>
            </a:extLst>
          </p:cNvPr>
          <p:cNvPicPr>
            <a:picLocks noGrp="1" noChangeAspect="1"/>
          </p:cNvPicPr>
          <p:nvPr>
            <p:ph idx="1"/>
          </p:nvPr>
        </p:nvPicPr>
        <p:blipFill rotWithShape="1">
          <a:blip r:embed="rId16" cstate="print">
            <a:extLst>
              <a:ext uri="{28A0092B-C50C-407E-A947-70E740481C1C}">
                <a14:useLocalDpi xmlns:a14="http://schemas.microsoft.com/office/drawing/2010/main" val="0"/>
              </a:ext>
            </a:extLst>
          </a:blip>
          <a:srcRect l="62187" t="22775" r="8466" b="4148"/>
          <a:stretch/>
        </p:blipFill>
        <p:spPr>
          <a:xfrm>
            <a:off x="3041839" y="1109693"/>
            <a:ext cx="1141649" cy="1680323"/>
          </a:xfrm>
          <a:prstGeom prst="rect">
            <a:avLst/>
          </a:prstGeom>
          <a:solidFill>
            <a:srgbClr val="91CBA4"/>
          </a:solidFill>
        </p:spPr>
      </p:pic>
      <p:pic>
        <p:nvPicPr>
          <p:cNvPr id="9" name="Picture 2" descr="https://pbs.twimg.com/profile_banners/487833518/1519819966/1500x500">
            <a:extLst>
              <a:ext uri="{FF2B5EF4-FFF2-40B4-BE49-F238E27FC236}">
                <a16:creationId xmlns:a16="http://schemas.microsoft.com/office/drawing/2014/main" id="{2711766C-0E12-42A9-90AF-B5D9488936B7}"/>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2852" t="2426" r="21891" b="29923"/>
          <a:stretch/>
        </p:blipFill>
        <p:spPr bwMode="auto">
          <a:xfrm>
            <a:off x="4245294" y="4021628"/>
            <a:ext cx="2267425" cy="92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12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Arrest-Related Deaths:  The Problem</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15</a:t>
            </a:fld>
            <a:endParaRPr lang="en-US" dirty="0">
              <a:solidFill>
                <a:srgbClr val="FFFFFF"/>
              </a:solidFill>
            </a:endParaRPr>
          </a:p>
        </p:txBody>
      </p:sp>
      <p:pic>
        <p:nvPicPr>
          <p:cNvPr id="5" name="Content Placeholder 4">
            <a:extLst>
              <a:ext uri="{FF2B5EF4-FFF2-40B4-BE49-F238E27FC236}">
                <a16:creationId xmlns:a16="http://schemas.microsoft.com/office/drawing/2014/main" id="{754A5127-B2DA-45D7-91AB-057C27B7972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9600" y="1247859"/>
            <a:ext cx="5318760" cy="4979987"/>
          </a:xfrm>
          <a:prstGeom prst="rect">
            <a:avLst/>
          </a:prstGeom>
        </p:spPr>
      </p:pic>
      <p:sp>
        <p:nvSpPr>
          <p:cNvPr id="4" name="Rectangle 3">
            <a:extLst>
              <a:ext uri="{FF2B5EF4-FFF2-40B4-BE49-F238E27FC236}">
                <a16:creationId xmlns:a16="http://schemas.microsoft.com/office/drawing/2014/main" id="{8BA736EF-846D-4D92-A396-67B7667D162D}"/>
              </a:ext>
            </a:extLst>
          </p:cNvPr>
          <p:cNvSpPr/>
          <p:nvPr/>
        </p:nvSpPr>
        <p:spPr>
          <a:xfrm>
            <a:off x="6096000" y="1537854"/>
            <a:ext cx="5318760" cy="1200329"/>
          </a:xfrm>
          <a:prstGeom prst="rect">
            <a:avLst/>
          </a:prstGeom>
          <a:ln>
            <a:noFill/>
          </a:ln>
        </p:spPr>
        <p:txBody>
          <a:bodyPr wrap="square">
            <a:spAutoFit/>
          </a:bodyPr>
          <a:lstStyle/>
          <a:p>
            <a:pPr lvl="0" fontAlgn="base" hangingPunct="0"/>
            <a:r>
              <a:rPr lang="en-US" sz="2400" b="1">
                <a:solidFill>
                  <a:schemeClr val="accent1"/>
                </a:solidFill>
                <a:ea typeface="ヒラギノ角ゴ Pro W3" pitchFamily="1" charset="-128"/>
              </a:rPr>
              <a:t>President Obama</a:t>
            </a:r>
            <a:r>
              <a:rPr lang="en-US" sz="2400">
                <a:solidFill>
                  <a:schemeClr val="accent1"/>
                </a:solidFill>
                <a:ea typeface="ヒラギノ角ゴ Pro W3" pitchFamily="1" charset="-128"/>
              </a:rPr>
              <a:t>, </a:t>
            </a:r>
            <a:r>
              <a:rPr lang="en-US" sz="2400">
                <a:solidFill>
                  <a:schemeClr val="bg2">
                    <a:lumMod val="75000"/>
                  </a:schemeClr>
                </a:solidFill>
                <a:ea typeface="ヒラギノ角ゴ Pro W3" pitchFamily="1" charset="-128"/>
              </a:rPr>
              <a:t>in response to his </a:t>
            </a:r>
            <a:r>
              <a:rPr lang="en-US" sz="2400" i="1">
                <a:solidFill>
                  <a:schemeClr val="bg2">
                    <a:lumMod val="75000"/>
                  </a:schemeClr>
                </a:solidFill>
                <a:ea typeface="ヒラギノ角ゴ Pro W3" pitchFamily="1" charset="-128"/>
              </a:rPr>
              <a:t>Task Force on 21</a:t>
            </a:r>
            <a:r>
              <a:rPr lang="en-US" sz="2400" i="1" baseline="30000">
                <a:solidFill>
                  <a:schemeClr val="bg2">
                    <a:lumMod val="75000"/>
                  </a:schemeClr>
                </a:solidFill>
                <a:ea typeface="ヒラギノ角ゴ Pro W3" pitchFamily="1" charset="-128"/>
              </a:rPr>
              <a:t>st</a:t>
            </a:r>
            <a:r>
              <a:rPr lang="en-US" sz="2400" i="1">
                <a:solidFill>
                  <a:schemeClr val="bg2">
                    <a:lumMod val="75000"/>
                  </a:schemeClr>
                </a:solidFill>
                <a:ea typeface="ヒラギノ角ゴ Pro W3" pitchFamily="1" charset="-128"/>
              </a:rPr>
              <a:t> Century Policing</a:t>
            </a:r>
            <a:r>
              <a:rPr lang="en-US" sz="2400">
                <a:solidFill>
                  <a:schemeClr val="bg2">
                    <a:lumMod val="75000"/>
                  </a:schemeClr>
                </a:solidFill>
                <a:ea typeface="ヒラギノ角ゴ Pro W3" pitchFamily="1" charset="-128"/>
              </a:rPr>
              <a:t>, March 2, 2015:  </a:t>
            </a:r>
            <a:endParaRPr lang="en-US" sz="2400" dirty="0">
              <a:solidFill>
                <a:schemeClr val="bg2">
                  <a:lumMod val="75000"/>
                </a:schemeClr>
              </a:solidFill>
              <a:ea typeface="ヒラギノ角ゴ Pro W3" pitchFamily="1" charset="-128"/>
            </a:endParaRPr>
          </a:p>
        </p:txBody>
      </p:sp>
      <p:sp>
        <p:nvSpPr>
          <p:cNvPr id="7" name="Rectangle 6">
            <a:extLst>
              <a:ext uri="{FF2B5EF4-FFF2-40B4-BE49-F238E27FC236}">
                <a16:creationId xmlns:a16="http://schemas.microsoft.com/office/drawing/2014/main" id="{2E748FEC-CE0A-4627-8EC1-61993DDAC923}"/>
              </a:ext>
            </a:extLst>
          </p:cNvPr>
          <p:cNvSpPr/>
          <p:nvPr/>
        </p:nvSpPr>
        <p:spPr>
          <a:xfrm>
            <a:off x="6096000" y="3242129"/>
            <a:ext cx="5649310" cy="2308324"/>
          </a:xfrm>
          <a:prstGeom prst="rect">
            <a:avLst/>
          </a:prstGeom>
        </p:spPr>
        <p:txBody>
          <a:bodyPr wrap="square">
            <a:spAutoFit/>
          </a:bodyPr>
          <a:lstStyle/>
          <a:p>
            <a:pPr lvl="0" fontAlgn="base" hangingPunct="0"/>
            <a:r>
              <a:rPr lang="en-US" sz="2400" i="1" dirty="0">
                <a:solidFill>
                  <a:schemeClr val="bg2">
                    <a:lumMod val="75000"/>
                  </a:schemeClr>
                </a:solidFill>
                <a:ea typeface="ヒラギノ角ゴ Pro W3" pitchFamily="1" charset="-128"/>
              </a:rPr>
              <a:t>“Right now, we do not have a good sense, and local communities do not have a good sense, of how frequently there may be interactions with police and community members that result in </a:t>
            </a:r>
            <a:br>
              <a:rPr lang="en-US" sz="2400" i="1" dirty="0">
                <a:solidFill>
                  <a:schemeClr val="bg2">
                    <a:lumMod val="75000"/>
                  </a:schemeClr>
                </a:solidFill>
                <a:ea typeface="ヒラギノ角ゴ Pro W3" pitchFamily="1" charset="-128"/>
              </a:rPr>
            </a:br>
            <a:r>
              <a:rPr lang="en-US" sz="2400" i="1" dirty="0">
                <a:solidFill>
                  <a:schemeClr val="bg2">
                    <a:lumMod val="75000"/>
                  </a:schemeClr>
                </a:solidFill>
                <a:ea typeface="ヒラギノ角ゴ Pro W3" pitchFamily="1" charset="-128"/>
              </a:rPr>
              <a:t>a death”.</a:t>
            </a:r>
          </a:p>
        </p:txBody>
      </p:sp>
    </p:spTree>
    <p:extLst>
      <p:ext uri="{BB962C8B-B14F-4D97-AF65-F5344CB8AC3E}">
        <p14:creationId xmlns:p14="http://schemas.microsoft.com/office/powerpoint/2010/main" val="278792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503083"/>
          </a:xfrm>
        </p:spPr>
        <p:txBody>
          <a:bodyPr/>
          <a:lstStyle/>
          <a:p>
            <a:r>
              <a:rPr lang="en-US" dirty="0"/>
              <a:t>Crowd-Sourced Lists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t="7998" r="2000" b="12296"/>
          <a:stretch/>
        </p:blipFill>
        <p:spPr>
          <a:xfrm>
            <a:off x="4514644" y="721240"/>
            <a:ext cx="6126885" cy="3114447"/>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l="2479" t="-364" r="6929" b="48854"/>
          <a:stretch/>
        </p:blipFill>
        <p:spPr>
          <a:xfrm>
            <a:off x="360261" y="3835687"/>
            <a:ext cx="4460903" cy="2644346"/>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7442" b="3256"/>
          <a:stretch/>
        </p:blipFill>
        <p:spPr>
          <a:xfrm>
            <a:off x="5140042" y="2419157"/>
            <a:ext cx="6869081" cy="3833906"/>
          </a:xfrm>
          <a:prstGeom prst="rect">
            <a:avLst/>
          </a:prstGeom>
        </p:spPr>
      </p:pic>
      <p:pic>
        <p:nvPicPr>
          <p:cNvPr id="7" name="Picture 6">
            <a:extLst>
              <a:ext uri="{FF2B5EF4-FFF2-40B4-BE49-F238E27FC236}">
                <a16:creationId xmlns:a16="http://schemas.microsoft.com/office/drawing/2014/main" id="{9309DB2A-6046-47DB-AC3F-984A2DC364A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6744" y="665908"/>
            <a:ext cx="3846104" cy="3006954"/>
          </a:xfrm>
          <a:prstGeom prst="rect">
            <a:avLst/>
          </a:prstGeom>
        </p:spPr>
      </p:pic>
      <p:sp>
        <p:nvSpPr>
          <p:cNvPr id="9" name="Slide Number Placeholder 3">
            <a:extLst>
              <a:ext uri="{FF2B5EF4-FFF2-40B4-BE49-F238E27FC236}">
                <a16:creationId xmlns:a16="http://schemas.microsoft.com/office/drawing/2014/main" id="{00906F01-88A6-4355-B8FF-5A684E2F4581}"/>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16</a:t>
            </a:fld>
            <a:endParaRPr lang="en-US" dirty="0">
              <a:solidFill>
                <a:srgbClr val="FFFFFF"/>
              </a:solidFill>
            </a:endParaRPr>
          </a:p>
        </p:txBody>
      </p:sp>
    </p:spTree>
    <p:extLst>
      <p:ext uri="{BB962C8B-B14F-4D97-AF65-F5344CB8AC3E}">
        <p14:creationId xmlns:p14="http://schemas.microsoft.com/office/powerpoint/2010/main" val="102678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BJS coverage assessment findings</a:t>
            </a:r>
          </a:p>
        </p:txBody>
      </p:sp>
      <p:sp>
        <p:nvSpPr>
          <p:cNvPr id="4" name="Slide Number Placeholder 3"/>
          <p:cNvSpPr>
            <a:spLocks noGrp="1"/>
          </p:cNvSpPr>
          <p:nvPr>
            <p:ph type="sldNum" sz="quarter" idx="10"/>
          </p:nvPr>
        </p:nvSpPr>
        <p:spPr/>
        <p:txBody>
          <a:bodyPr/>
          <a:lstStyle/>
          <a:p>
            <a:fld id="{D4325D4D-289E-48C1-B277-2BEB492A7D19}" type="slidenum">
              <a:rPr lang="en-US" smtClean="0"/>
              <a:pPr/>
              <a:t>17</a:t>
            </a:fld>
            <a:endParaRPr lang="en-US" dirty="0"/>
          </a:p>
        </p:txBody>
      </p:sp>
      <p:graphicFrame>
        <p:nvGraphicFramePr>
          <p:cNvPr id="10" name="Chart 9">
            <a:extLst>
              <a:ext uri="{FF2B5EF4-FFF2-40B4-BE49-F238E27FC236}">
                <a16:creationId xmlns:a16="http://schemas.microsoft.com/office/drawing/2014/main" id="{00000000-0008-0000-0100-000003000000}"/>
              </a:ext>
            </a:extLst>
          </p:cNvPr>
          <p:cNvGraphicFramePr>
            <a:graphicFrameLocks/>
          </p:cNvGraphicFramePr>
          <p:nvPr>
            <p:extLst/>
          </p:nvPr>
        </p:nvGraphicFramePr>
        <p:xfrm>
          <a:off x="1524000" y="612648"/>
          <a:ext cx="9144000" cy="5417331"/>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844ACD76-BDAE-460A-8B6B-35100C84BC77}"/>
              </a:ext>
            </a:extLst>
          </p:cNvPr>
          <p:cNvSpPr txBox="1"/>
          <p:nvPr/>
        </p:nvSpPr>
        <p:spPr>
          <a:xfrm>
            <a:off x="3886200" y="1809725"/>
            <a:ext cx="5486400" cy="369332"/>
          </a:xfrm>
          <a:prstGeom prst="rect">
            <a:avLst/>
          </a:prstGeom>
          <a:solidFill>
            <a:schemeClr val="bg1"/>
          </a:solidFill>
        </p:spPr>
        <p:txBody>
          <a:bodyPr wrap="square" rtlCol="0">
            <a:spAutoFit/>
          </a:bodyPr>
          <a:lstStyle/>
          <a:p>
            <a:r>
              <a:rPr lang="en-US" u="sng" dirty="0"/>
              <a:t>Estimated</a:t>
            </a:r>
            <a:r>
              <a:rPr lang="en-US" dirty="0"/>
              <a:t> number of homicides by law enforcement </a:t>
            </a:r>
          </a:p>
        </p:txBody>
      </p:sp>
      <p:sp>
        <p:nvSpPr>
          <p:cNvPr id="12" name="TextBox 11">
            <a:extLst>
              <a:ext uri="{FF2B5EF4-FFF2-40B4-BE49-F238E27FC236}">
                <a16:creationId xmlns:a16="http://schemas.microsoft.com/office/drawing/2014/main" id="{C0469A5B-3C7C-4CEB-BCF8-2DF828EEABB6}"/>
              </a:ext>
            </a:extLst>
          </p:cNvPr>
          <p:cNvSpPr txBox="1"/>
          <p:nvPr/>
        </p:nvSpPr>
        <p:spPr>
          <a:xfrm>
            <a:off x="7467600" y="4114800"/>
            <a:ext cx="2209800" cy="923330"/>
          </a:xfrm>
          <a:prstGeom prst="rect">
            <a:avLst/>
          </a:prstGeom>
          <a:noFill/>
        </p:spPr>
        <p:txBody>
          <a:bodyPr wrap="square" rtlCol="0">
            <a:spAutoFit/>
          </a:bodyPr>
          <a:lstStyle/>
          <a:p>
            <a:pPr algn="r"/>
            <a:r>
              <a:rPr lang="en-US" u="sng" dirty="0"/>
              <a:t>Reported</a:t>
            </a:r>
            <a:r>
              <a:rPr lang="en-US" dirty="0"/>
              <a:t> number of homicides by law enforcement </a:t>
            </a:r>
          </a:p>
        </p:txBody>
      </p:sp>
      <p:sp>
        <p:nvSpPr>
          <p:cNvPr id="13" name="TextBox 12">
            <a:extLst>
              <a:ext uri="{FF2B5EF4-FFF2-40B4-BE49-F238E27FC236}">
                <a16:creationId xmlns:a16="http://schemas.microsoft.com/office/drawing/2014/main" id="{C8E1BC01-9936-4C44-B08C-6F03B65C032E}"/>
              </a:ext>
            </a:extLst>
          </p:cNvPr>
          <p:cNvSpPr txBox="1"/>
          <p:nvPr/>
        </p:nvSpPr>
        <p:spPr>
          <a:xfrm>
            <a:off x="1536032" y="6029979"/>
            <a:ext cx="9144000" cy="523220"/>
          </a:xfrm>
          <a:prstGeom prst="rect">
            <a:avLst/>
          </a:prstGeom>
          <a:noFill/>
        </p:spPr>
        <p:txBody>
          <a:bodyPr wrap="square" rtlCol="0">
            <a:spAutoFit/>
          </a:bodyPr>
          <a:lstStyle/>
          <a:p>
            <a:r>
              <a:rPr lang="en-US" sz="1400" i="1" dirty="0"/>
              <a:t>Source</a:t>
            </a:r>
            <a:r>
              <a:rPr lang="en-US" sz="1400" dirty="0"/>
              <a:t>: Banks, D., Couzens, G.L. &amp; Planty, M.G. (2015, October). </a:t>
            </a:r>
            <a:r>
              <a:rPr lang="en-US" sz="1400" i="1" dirty="0"/>
              <a:t>Assessment of Coverage in the Arrest-Related Deaths Program</a:t>
            </a:r>
            <a:r>
              <a:rPr lang="en-US" sz="1400" dirty="0"/>
              <a:t> (NCJ 249099). Bureau of Justice Statistics, US Department of Justice. </a:t>
            </a:r>
          </a:p>
        </p:txBody>
      </p:sp>
      <p:cxnSp>
        <p:nvCxnSpPr>
          <p:cNvPr id="5" name="Straight Arrow Connector 4">
            <a:extLst>
              <a:ext uri="{FF2B5EF4-FFF2-40B4-BE49-F238E27FC236}">
                <a16:creationId xmlns:a16="http://schemas.microsoft.com/office/drawing/2014/main" id="{0669C5D4-E368-4012-A9D2-BDF6CFB7E7DD}"/>
              </a:ext>
            </a:extLst>
          </p:cNvPr>
          <p:cNvCxnSpPr>
            <a:cxnSpLocks/>
          </p:cNvCxnSpPr>
          <p:nvPr/>
        </p:nvCxnSpPr>
        <p:spPr bwMode="auto">
          <a:xfrm>
            <a:off x="8305800" y="3866310"/>
            <a:ext cx="0" cy="32469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215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98543"/>
            <a:ext cx="5181600" cy="4670173"/>
          </a:xfrm>
          <a:ln>
            <a:solidFill>
              <a:schemeClr val="accent1"/>
            </a:solidFill>
          </a:ln>
        </p:spPr>
        <p:txBody>
          <a:bodyPr lIns="274320" tIns="182880" rIns="274320" bIns="182880"/>
          <a:lstStyle/>
          <a:p>
            <a:pPr marL="0" indent="0">
              <a:spcAft>
                <a:spcPts val="1200"/>
              </a:spcAft>
              <a:buNone/>
            </a:pPr>
            <a:r>
              <a:rPr lang="en-US" b="1" dirty="0">
                <a:solidFill>
                  <a:schemeClr val="accent1">
                    <a:lumMod val="75000"/>
                  </a:schemeClr>
                </a:solidFill>
              </a:rPr>
              <a:t>Phase 1:  Identification</a:t>
            </a:r>
          </a:p>
          <a:p>
            <a:pPr>
              <a:spcAft>
                <a:spcPts val="1200"/>
              </a:spcAft>
            </a:pPr>
            <a:r>
              <a:rPr lang="en-US" dirty="0">
                <a:solidFill>
                  <a:schemeClr val="bg2">
                    <a:lumMod val="75000"/>
                  </a:schemeClr>
                </a:solidFill>
              </a:rPr>
              <a:t>Review news alerts and other </a:t>
            </a:r>
            <a:r>
              <a:rPr lang="en-US" b="1" dirty="0">
                <a:solidFill>
                  <a:schemeClr val="bg2">
                    <a:lumMod val="75000"/>
                  </a:schemeClr>
                </a:solidFill>
              </a:rPr>
              <a:t>public sources </a:t>
            </a:r>
            <a:r>
              <a:rPr lang="en-US" dirty="0">
                <a:solidFill>
                  <a:schemeClr val="bg2">
                    <a:lumMod val="75000"/>
                  </a:schemeClr>
                </a:solidFill>
              </a:rPr>
              <a:t>for potential arrest-related deaths.</a:t>
            </a:r>
          </a:p>
          <a:p>
            <a:pPr>
              <a:spcAft>
                <a:spcPts val="1200"/>
              </a:spcAft>
            </a:pPr>
            <a:r>
              <a:rPr lang="en-US" dirty="0">
                <a:solidFill>
                  <a:schemeClr val="bg2">
                    <a:lumMod val="75000"/>
                  </a:schemeClr>
                </a:solidFill>
              </a:rPr>
              <a:t>Track efficiency and coverage of various approaches for identifying arrest-related deaths.</a:t>
            </a:r>
          </a:p>
          <a:p>
            <a:pPr>
              <a:spcAft>
                <a:spcPts val="1200"/>
              </a:spcAft>
            </a:pPr>
            <a:r>
              <a:rPr lang="en-US" b="1" dirty="0">
                <a:solidFill>
                  <a:schemeClr val="bg2">
                    <a:lumMod val="75000"/>
                  </a:schemeClr>
                </a:solidFill>
              </a:rPr>
              <a:t>Compile quarterly lists </a:t>
            </a:r>
            <a:r>
              <a:rPr lang="en-US" dirty="0">
                <a:solidFill>
                  <a:schemeClr val="bg2">
                    <a:lumMod val="75000"/>
                  </a:schemeClr>
                </a:solidFill>
              </a:rPr>
              <a:t>of potential arrest-related deaths.</a:t>
            </a:r>
          </a:p>
          <a:p>
            <a:pPr marL="0" indent="0">
              <a:spcAft>
                <a:spcPts val="1200"/>
              </a:spcAft>
              <a:buNone/>
            </a:pPr>
            <a:endParaRPr lang="en-US" dirty="0"/>
          </a:p>
          <a:p>
            <a:pPr marL="0" indent="0">
              <a:buNone/>
            </a:pPr>
            <a:endParaRPr lang="en-US" dirty="0"/>
          </a:p>
        </p:txBody>
      </p:sp>
      <p:sp>
        <p:nvSpPr>
          <p:cNvPr id="4" name="Content Placeholder 3"/>
          <p:cNvSpPr>
            <a:spLocks noGrp="1"/>
          </p:cNvSpPr>
          <p:nvPr>
            <p:ph sz="half" idx="2"/>
          </p:nvPr>
        </p:nvSpPr>
        <p:spPr>
          <a:xfrm>
            <a:off x="6400800" y="1691482"/>
            <a:ext cx="5181600" cy="4677234"/>
          </a:xfrm>
          <a:ln>
            <a:solidFill>
              <a:schemeClr val="accent1"/>
            </a:solidFill>
          </a:ln>
        </p:spPr>
        <p:txBody>
          <a:bodyPr lIns="182880" tIns="182880" rIns="182880" bIns="91440"/>
          <a:lstStyle/>
          <a:p>
            <a:pPr marL="0" indent="0">
              <a:spcAft>
                <a:spcPts val="1200"/>
              </a:spcAft>
              <a:buNone/>
            </a:pPr>
            <a:r>
              <a:rPr lang="en-US" b="1" dirty="0">
                <a:solidFill>
                  <a:schemeClr val="accent1">
                    <a:lumMod val="75000"/>
                  </a:schemeClr>
                </a:solidFill>
              </a:rPr>
              <a:t>Phase 2:  Agency survey</a:t>
            </a:r>
          </a:p>
          <a:p>
            <a:pPr>
              <a:spcAft>
                <a:spcPts val="1200"/>
              </a:spcAft>
            </a:pPr>
            <a:r>
              <a:rPr lang="en-US" dirty="0">
                <a:solidFill>
                  <a:schemeClr val="bg2">
                    <a:lumMod val="75000"/>
                  </a:schemeClr>
                </a:solidFill>
              </a:rPr>
              <a:t>Conduct follow-up with LE agencies and medical examiner offices to confirm identified deaths and collect more info about circumstances surrounding  deaths.</a:t>
            </a:r>
          </a:p>
          <a:p>
            <a:pPr>
              <a:spcAft>
                <a:spcPts val="1200"/>
              </a:spcAft>
            </a:pPr>
            <a:r>
              <a:rPr lang="en-US" dirty="0">
                <a:solidFill>
                  <a:schemeClr val="bg2">
                    <a:lumMod val="75000"/>
                  </a:schemeClr>
                </a:solidFill>
              </a:rPr>
              <a:t>Survey agencies with identified deaths and others to assess and adjust Phase 1 identification methods.</a:t>
            </a:r>
          </a:p>
          <a:p>
            <a:pPr marL="0" indent="0">
              <a:spcAft>
                <a:spcPts val="1200"/>
              </a:spcAft>
              <a:buNone/>
            </a:pPr>
            <a:endParaRPr lang="en-US" dirty="0"/>
          </a:p>
        </p:txBody>
      </p:sp>
      <p:sp>
        <p:nvSpPr>
          <p:cNvPr id="2" name="Title 1"/>
          <p:cNvSpPr>
            <a:spLocks noGrp="1"/>
          </p:cNvSpPr>
          <p:nvPr>
            <p:ph type="title"/>
          </p:nvPr>
        </p:nvSpPr>
        <p:spPr/>
        <p:txBody>
          <a:bodyPr/>
          <a:lstStyle/>
          <a:p>
            <a:r>
              <a:rPr lang="en-US" sz="2400" i="1" dirty="0"/>
              <a:t>ARD Program 2015 Redesign: </a:t>
            </a:r>
            <a:br>
              <a:rPr lang="en-US" dirty="0"/>
            </a:br>
            <a:r>
              <a:rPr lang="en-US" b="1" dirty="0"/>
              <a:t>Hybrid Approach to Data Collection</a:t>
            </a:r>
          </a:p>
        </p:txBody>
      </p:sp>
      <p:sp>
        <p:nvSpPr>
          <p:cNvPr id="5" name="Slide Number Placeholder 4"/>
          <p:cNvSpPr>
            <a:spLocks noGrp="1"/>
          </p:cNvSpPr>
          <p:nvPr>
            <p:ph type="sldNum" sz="quarter" idx="10"/>
          </p:nvPr>
        </p:nvSpPr>
        <p:spPr/>
        <p:txBody>
          <a:bodyPr/>
          <a:lstStyle/>
          <a:p>
            <a:fld id="{D4325D4D-289E-48C1-B277-2BEB492A7D19}" type="slidenum">
              <a:rPr lang="en-US" smtClean="0"/>
              <a:pPr/>
              <a:t>18</a:t>
            </a:fld>
            <a:endParaRPr lang="en-US" dirty="0"/>
          </a:p>
        </p:txBody>
      </p:sp>
    </p:spTree>
    <p:extLst>
      <p:ext uri="{BB962C8B-B14F-4D97-AF65-F5344CB8AC3E}">
        <p14:creationId xmlns:p14="http://schemas.microsoft.com/office/powerpoint/2010/main" val="152559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B3A8-EAC6-4A9A-B1F1-5DA0A6649B64}"/>
              </a:ext>
            </a:extLst>
          </p:cNvPr>
          <p:cNvSpPr>
            <a:spLocks noGrp="1"/>
          </p:cNvSpPr>
          <p:nvPr>
            <p:ph type="title"/>
          </p:nvPr>
        </p:nvSpPr>
        <p:spPr>
          <a:xfrm>
            <a:off x="1" y="-1"/>
            <a:ext cx="12191999" cy="659219"/>
          </a:xfrm>
        </p:spPr>
        <p:txBody>
          <a:bodyPr/>
          <a:lstStyle/>
          <a:p>
            <a:r>
              <a:rPr lang="en-US" dirty="0"/>
              <a:t>Using Open Information Sources to Estimate Arrest-Related Deaths</a:t>
            </a:r>
          </a:p>
        </p:txBody>
      </p:sp>
      <p:sp>
        <p:nvSpPr>
          <p:cNvPr id="4" name="Slide Number Placeholder 3">
            <a:extLst>
              <a:ext uri="{FF2B5EF4-FFF2-40B4-BE49-F238E27FC236}">
                <a16:creationId xmlns:a16="http://schemas.microsoft.com/office/drawing/2014/main" id="{24FD7230-773F-447D-A303-130DBDFBF8F2}"/>
              </a:ext>
            </a:extLst>
          </p:cNvPr>
          <p:cNvSpPr>
            <a:spLocks noGrp="1"/>
          </p:cNvSpPr>
          <p:nvPr>
            <p:ph type="sldNum" sz="quarter" idx="10"/>
          </p:nvPr>
        </p:nvSpPr>
        <p:spPr/>
        <p:txBody>
          <a:bodyPr/>
          <a:lstStyle/>
          <a:p>
            <a:fld id="{D4325D4D-289E-48C1-B277-2BEB492A7D19}" type="slidenum">
              <a:rPr lang="en-US" smtClean="0">
                <a:solidFill>
                  <a:srgbClr val="FFFFFF"/>
                </a:solidFill>
              </a:rPr>
              <a:pPr/>
              <a:t>19</a:t>
            </a:fld>
            <a:endParaRPr lang="en-US" dirty="0">
              <a:solidFill>
                <a:srgbClr val="FFFFFF"/>
              </a:solidFill>
            </a:endParaRPr>
          </a:p>
        </p:txBody>
      </p:sp>
      <p:pic>
        <p:nvPicPr>
          <p:cNvPr id="5" name="Content Placeholder 4">
            <a:extLst>
              <a:ext uri="{FF2B5EF4-FFF2-40B4-BE49-F238E27FC236}">
                <a16:creationId xmlns:a16="http://schemas.microsoft.com/office/drawing/2014/main" id="{974BE7B5-23E4-4702-BE28-F8D9149DD8E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694079" y="1183105"/>
            <a:ext cx="5728076" cy="5370095"/>
          </a:xfrm>
          <a:prstGeom prst="rect">
            <a:avLst/>
          </a:prstGeom>
        </p:spPr>
      </p:pic>
      <p:sp>
        <p:nvSpPr>
          <p:cNvPr id="3" name="Rectangle 2">
            <a:extLst>
              <a:ext uri="{FF2B5EF4-FFF2-40B4-BE49-F238E27FC236}">
                <a16:creationId xmlns:a16="http://schemas.microsoft.com/office/drawing/2014/main" id="{CF0E23D7-74CE-4994-B1B0-DE5D896F3AFA}"/>
              </a:ext>
            </a:extLst>
          </p:cNvPr>
          <p:cNvSpPr/>
          <p:nvPr/>
        </p:nvSpPr>
        <p:spPr>
          <a:xfrm>
            <a:off x="8584167" y="2129536"/>
            <a:ext cx="3286477" cy="400110"/>
          </a:xfrm>
          <a:prstGeom prst="rect">
            <a:avLst/>
          </a:prstGeom>
        </p:spPr>
        <p:txBody>
          <a:bodyPr wrap="none">
            <a:spAutoFit/>
          </a:bodyPr>
          <a:lstStyle/>
          <a:p>
            <a:r>
              <a:rPr lang="en-US" sz="2000" b="1" dirty="0">
                <a:solidFill>
                  <a:schemeClr val="accent1"/>
                </a:solidFill>
              </a:rPr>
              <a:t>1,200,000 articles / month</a:t>
            </a:r>
          </a:p>
        </p:txBody>
      </p:sp>
      <p:sp>
        <p:nvSpPr>
          <p:cNvPr id="6" name="Rectangle 5">
            <a:extLst>
              <a:ext uri="{FF2B5EF4-FFF2-40B4-BE49-F238E27FC236}">
                <a16:creationId xmlns:a16="http://schemas.microsoft.com/office/drawing/2014/main" id="{6FEA545C-07BE-417C-A0F8-E4021172835D}"/>
              </a:ext>
            </a:extLst>
          </p:cNvPr>
          <p:cNvSpPr/>
          <p:nvPr/>
        </p:nvSpPr>
        <p:spPr>
          <a:xfrm>
            <a:off x="8621950" y="2971383"/>
            <a:ext cx="3073277" cy="400110"/>
          </a:xfrm>
          <a:prstGeom prst="rect">
            <a:avLst/>
          </a:prstGeom>
        </p:spPr>
        <p:txBody>
          <a:bodyPr wrap="none">
            <a:spAutoFit/>
          </a:bodyPr>
          <a:lstStyle/>
          <a:p>
            <a:r>
              <a:rPr lang="en-US" sz="2000" b="1" dirty="0">
                <a:solidFill>
                  <a:schemeClr val="accent1"/>
                </a:solidFill>
                <a:sym typeface="Wingdings"/>
              </a:rPr>
              <a:t>140,000 </a:t>
            </a:r>
            <a:r>
              <a:rPr lang="en-US" sz="2000" b="1" dirty="0">
                <a:solidFill>
                  <a:schemeClr val="accent1"/>
                </a:solidFill>
              </a:rPr>
              <a:t>articles / month</a:t>
            </a:r>
            <a:endParaRPr lang="en-US" sz="2000" dirty="0"/>
          </a:p>
        </p:txBody>
      </p:sp>
      <p:sp>
        <p:nvSpPr>
          <p:cNvPr id="7" name="Rectangle 6">
            <a:extLst>
              <a:ext uri="{FF2B5EF4-FFF2-40B4-BE49-F238E27FC236}">
                <a16:creationId xmlns:a16="http://schemas.microsoft.com/office/drawing/2014/main" id="{C8FC6E36-6214-4F55-AF94-5FCCA9256224}"/>
              </a:ext>
            </a:extLst>
          </p:cNvPr>
          <p:cNvSpPr/>
          <p:nvPr/>
        </p:nvSpPr>
        <p:spPr>
          <a:xfrm>
            <a:off x="8621950" y="3813230"/>
            <a:ext cx="2776940" cy="707886"/>
          </a:xfrm>
          <a:prstGeom prst="rect">
            <a:avLst/>
          </a:prstGeom>
        </p:spPr>
        <p:txBody>
          <a:bodyPr wrap="square">
            <a:spAutoFit/>
          </a:bodyPr>
          <a:lstStyle/>
          <a:p>
            <a:r>
              <a:rPr lang="en-US" sz="2000" b="1" dirty="0">
                <a:solidFill>
                  <a:schemeClr val="accent1"/>
                </a:solidFill>
                <a:sym typeface="Wingdings"/>
              </a:rPr>
              <a:t>8,750</a:t>
            </a:r>
            <a:r>
              <a:rPr lang="en-US" b="1" dirty="0">
                <a:solidFill>
                  <a:schemeClr val="accent1"/>
                </a:solidFill>
                <a:sym typeface="Wingdings"/>
              </a:rPr>
              <a:t> articles / month </a:t>
            </a:r>
          </a:p>
          <a:p>
            <a:r>
              <a:rPr lang="en-US" sz="2000" b="1" dirty="0">
                <a:solidFill>
                  <a:srgbClr val="FF0000"/>
                </a:solidFill>
                <a:sym typeface="Wingdings"/>
              </a:rPr>
              <a:t>99% reduction</a:t>
            </a:r>
            <a:endParaRPr lang="en-US" sz="2000" dirty="0">
              <a:solidFill>
                <a:srgbClr val="FF0000"/>
              </a:solidFill>
            </a:endParaRPr>
          </a:p>
        </p:txBody>
      </p:sp>
      <p:sp>
        <p:nvSpPr>
          <p:cNvPr id="8" name="Rectangle 7">
            <a:extLst>
              <a:ext uri="{FF2B5EF4-FFF2-40B4-BE49-F238E27FC236}">
                <a16:creationId xmlns:a16="http://schemas.microsoft.com/office/drawing/2014/main" id="{3E55352C-A928-437B-8368-B977336C29B4}"/>
              </a:ext>
            </a:extLst>
          </p:cNvPr>
          <p:cNvSpPr/>
          <p:nvPr/>
        </p:nvSpPr>
        <p:spPr>
          <a:xfrm>
            <a:off x="8574549" y="5235972"/>
            <a:ext cx="3403496" cy="400110"/>
          </a:xfrm>
          <a:prstGeom prst="rect">
            <a:avLst/>
          </a:prstGeom>
        </p:spPr>
        <p:txBody>
          <a:bodyPr wrap="none">
            <a:spAutoFit/>
          </a:bodyPr>
          <a:lstStyle/>
          <a:p>
            <a:r>
              <a:rPr lang="en-US" sz="2000" b="1" dirty="0">
                <a:solidFill>
                  <a:schemeClr val="accent1"/>
                </a:solidFill>
              </a:rPr>
              <a:t>135 unique events / month</a:t>
            </a:r>
          </a:p>
        </p:txBody>
      </p:sp>
    </p:spTree>
    <p:extLst>
      <p:ext uri="{BB962C8B-B14F-4D97-AF65-F5344CB8AC3E}">
        <p14:creationId xmlns:p14="http://schemas.microsoft.com/office/powerpoint/2010/main" val="69883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4"/>
            <a:ext cx="12192000" cy="6859715"/>
          </a:xfrm>
          <a:prstGeom prst="rect">
            <a:avLst/>
          </a:prstGeom>
        </p:spPr>
      </p:pic>
      <p:sp>
        <p:nvSpPr>
          <p:cNvPr id="9" name="Rectangle 8"/>
          <p:cNvSpPr/>
          <p:nvPr/>
        </p:nvSpPr>
        <p:spPr bwMode="auto">
          <a:xfrm>
            <a:off x="0" y="612647"/>
            <a:ext cx="12192001" cy="3730753"/>
          </a:xfrm>
          <a:prstGeom prst="rect">
            <a:avLst/>
          </a:prstGeom>
          <a:gradFill>
            <a:gsLst>
              <a:gs pos="0">
                <a:schemeClr val="bg1">
                  <a:alpha val="0"/>
                </a:schemeClr>
              </a:gs>
              <a:gs pos="100000">
                <a:schemeClr val="bg1"/>
              </a:gs>
            </a:gsLst>
            <a:lin ang="162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a:t>RTI International</a:t>
            </a:r>
          </a:p>
        </p:txBody>
      </p:sp>
      <p:sp>
        <p:nvSpPr>
          <p:cNvPr id="4" name="Content Placeholder 4"/>
          <p:cNvSpPr txBox="1">
            <a:spLocks/>
          </p:cNvSpPr>
          <p:nvPr/>
        </p:nvSpPr>
        <p:spPr bwMode="auto">
          <a:xfrm>
            <a:off x="3175462" y="3518878"/>
            <a:ext cx="8329353" cy="2674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a:lstStyle>
          <a:p>
            <a:pPr marL="0" indent="0">
              <a:lnSpc>
                <a:spcPts val="3000"/>
              </a:lnSpc>
              <a:buNone/>
            </a:pPr>
            <a:r>
              <a:rPr lang="en-US" sz="2400" b="1" kern="0" dirty="0">
                <a:solidFill>
                  <a:schemeClr val="bg2">
                    <a:lumMod val="75000"/>
                  </a:schemeClr>
                </a:solidFill>
              </a:rPr>
              <a:t>RTI International is an independent, nonprofit research institute dedicated to improving the human condition. </a:t>
            </a:r>
          </a:p>
          <a:p>
            <a:pPr marL="0" indent="0">
              <a:lnSpc>
                <a:spcPts val="3000"/>
              </a:lnSpc>
              <a:buNone/>
            </a:pPr>
            <a:endParaRPr lang="en-US" sz="1800" kern="0" dirty="0">
              <a:solidFill>
                <a:schemeClr val="bg2">
                  <a:lumMod val="75000"/>
                </a:schemeClr>
              </a:solidFill>
            </a:endParaRPr>
          </a:p>
          <a:p>
            <a:pPr marL="0" indent="0">
              <a:lnSpc>
                <a:spcPts val="3000"/>
              </a:lnSpc>
              <a:buNone/>
            </a:pPr>
            <a:r>
              <a:rPr lang="en-US" sz="1800" kern="0" dirty="0">
                <a:solidFill>
                  <a:schemeClr val="bg2">
                    <a:lumMod val="75000"/>
                  </a:schemeClr>
                </a:solidFill>
              </a:rPr>
              <a:t>We combine scientific rigor and technical expertise in social and laboratory sciences, engineering, and international development to deliver solutions to the critical needs of clients worldwide.</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2</a:t>
            </a:fld>
            <a:endParaRPr lang="en-US" dirty="0">
              <a:solidFill>
                <a:srgbClr val="FFFFFF"/>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521" y="1098395"/>
            <a:ext cx="9149010" cy="1934737"/>
          </a:xfrm>
          <a:prstGeom prst="rect">
            <a:avLst/>
          </a:prstGeom>
        </p:spPr>
      </p:pic>
    </p:spTree>
    <p:extLst>
      <p:ext uri="{BB962C8B-B14F-4D97-AF65-F5344CB8AC3E}">
        <p14:creationId xmlns:p14="http://schemas.microsoft.com/office/powerpoint/2010/main" val="1060940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d_pipeline_version02.png"/>
          <p:cNvPicPr>
            <a:picLocks noChangeAspect="1"/>
          </p:cNvPicPr>
          <p:nvPr/>
        </p:nvPicPr>
        <p:blipFill rotWithShape="1">
          <a:blip r:embed="rId3" cstate="print">
            <a:extLst>
              <a:ext uri="{28A0092B-C50C-407E-A947-70E740481C1C}">
                <a14:useLocalDpi xmlns:a14="http://schemas.microsoft.com/office/drawing/2010/main" val="0"/>
              </a:ext>
            </a:extLst>
          </a:blip>
          <a:srcRect l="5171" t="13251" r="6767" b="3331"/>
          <a:stretch/>
        </p:blipFill>
        <p:spPr>
          <a:xfrm>
            <a:off x="2731046" y="1023620"/>
            <a:ext cx="5931079" cy="5618361"/>
          </a:xfrm>
          <a:prstGeom prst="rect">
            <a:avLst/>
          </a:prstGeom>
          <a:ln w="15875">
            <a:solidFill>
              <a:schemeClr val="accent1">
                <a:alpha val="90000"/>
              </a:schemeClr>
            </a:solidFill>
          </a:ln>
        </p:spPr>
      </p:pic>
      <p:sp>
        <p:nvSpPr>
          <p:cNvPr id="3" name="Title 2"/>
          <p:cNvSpPr>
            <a:spLocks noGrp="1"/>
          </p:cNvSpPr>
          <p:nvPr>
            <p:ph type="title"/>
          </p:nvPr>
        </p:nvSpPr>
        <p:spPr/>
        <p:txBody>
          <a:bodyPr/>
          <a:lstStyle/>
          <a:p>
            <a:r>
              <a:rPr lang="en-US" dirty="0"/>
              <a:t>Media Alert Coding and Classification Pipeline</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20</a:t>
            </a:fld>
            <a:endParaRPr lang="en-US" dirty="0">
              <a:solidFill>
                <a:srgbClr val="FFFFFF"/>
              </a:solidFill>
            </a:endParaRPr>
          </a:p>
        </p:txBody>
      </p:sp>
    </p:spTree>
    <p:extLst>
      <p:ext uri="{BB962C8B-B14F-4D97-AF65-F5344CB8AC3E}">
        <p14:creationId xmlns:p14="http://schemas.microsoft.com/office/powerpoint/2010/main" val="605280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d_pipeline_version02.png"/>
          <p:cNvPicPr>
            <a:picLocks noChangeAspect="1"/>
          </p:cNvPicPr>
          <p:nvPr/>
        </p:nvPicPr>
        <p:blipFill rotWithShape="1">
          <a:blip r:embed="rId3" cstate="print">
            <a:extLst>
              <a:ext uri="{28A0092B-C50C-407E-A947-70E740481C1C}">
                <a14:useLocalDpi xmlns:a14="http://schemas.microsoft.com/office/drawing/2010/main" val="0"/>
              </a:ext>
            </a:extLst>
          </a:blip>
          <a:srcRect l="8182" t="13251" r="48510" b="46721"/>
          <a:stretch/>
        </p:blipFill>
        <p:spPr>
          <a:xfrm>
            <a:off x="278296" y="1409888"/>
            <a:ext cx="4768488" cy="4407373"/>
          </a:xfrm>
          <a:prstGeom prst="rect">
            <a:avLst/>
          </a:prstGeom>
        </p:spPr>
      </p:pic>
      <p:grpSp>
        <p:nvGrpSpPr>
          <p:cNvPr id="9" name="Group 8"/>
          <p:cNvGrpSpPr/>
          <p:nvPr/>
        </p:nvGrpSpPr>
        <p:grpSpPr>
          <a:xfrm>
            <a:off x="5583497" y="1311684"/>
            <a:ext cx="5927036" cy="5546316"/>
            <a:chOff x="4059497" y="1311684"/>
            <a:chExt cx="5927036" cy="5546316"/>
          </a:xfrm>
        </p:grpSpPr>
        <p:sp>
          <p:nvSpPr>
            <p:cNvPr id="7" name="TextBox 6"/>
            <p:cNvSpPr txBox="1"/>
            <p:nvPr/>
          </p:nvSpPr>
          <p:spPr>
            <a:xfrm>
              <a:off x="4059497" y="1311684"/>
              <a:ext cx="5927036" cy="5546316"/>
            </a:xfrm>
            <a:prstGeom prst="rect">
              <a:avLst/>
            </a:prstGeom>
            <a:solidFill>
              <a:schemeClr val="bg1"/>
            </a:solidFill>
          </p:spPr>
          <p:txBody>
            <a:bodyPr wrap="square" rtlCol="0">
              <a:noAutofit/>
            </a:bodyPr>
            <a:lstStyle/>
            <a:p>
              <a:r>
                <a:rPr lang="en-US" sz="2400" dirty="0">
                  <a:solidFill>
                    <a:schemeClr val="bg2">
                      <a:lumMod val="75000"/>
                    </a:schemeClr>
                  </a:solidFill>
                </a:rPr>
                <a:t>Returns articles with a combination of the primary search term and another term indicating law enforcement involvement such as  "police”, "officer”, ”arrested” </a:t>
              </a:r>
            </a:p>
            <a:p>
              <a:endParaRPr lang="en-US" sz="2400" dirty="0">
                <a:solidFill>
                  <a:schemeClr val="bg2">
                    <a:lumMod val="75000"/>
                  </a:schemeClr>
                </a:solidFill>
              </a:endParaRPr>
            </a:p>
            <a:p>
              <a:pPr marL="285750" indent="-285750">
                <a:spcBef>
                  <a:spcPts val="300"/>
                </a:spcBef>
                <a:spcAft>
                  <a:spcPts val="300"/>
                </a:spcAft>
                <a:buFont typeface="Arial" panose="020B0604020202020204" pitchFamily="34" charset="0"/>
                <a:buChar char="•"/>
              </a:pPr>
              <a:r>
                <a:rPr lang="en-US" sz="2400" dirty="0">
                  <a:solidFill>
                    <a:schemeClr val="bg2">
                      <a:lumMod val="75000"/>
                    </a:schemeClr>
                  </a:solidFill>
                </a:rPr>
                <a:t>Shoot(</a:t>
              </a:r>
              <a:r>
                <a:rPr lang="en-US" sz="2400" dirty="0" err="1">
                  <a:solidFill>
                    <a:schemeClr val="bg2">
                      <a:lumMod val="75000"/>
                    </a:schemeClr>
                  </a:solidFill>
                </a:rPr>
                <a:t>ing,er</a:t>
              </a:r>
              <a:r>
                <a:rPr lang="en-US" sz="2400" dirty="0">
                  <a:solidFill>
                    <a:schemeClr val="bg2">
                      <a:lumMod val="75000"/>
                    </a:schemeClr>
                  </a:solidFill>
                </a:rPr>
                <a:t>)</a:t>
              </a:r>
            </a:p>
            <a:p>
              <a:pPr marL="285750" indent="-285750">
                <a:spcBef>
                  <a:spcPts val="300"/>
                </a:spcBef>
                <a:spcAft>
                  <a:spcPts val="300"/>
                </a:spcAft>
                <a:buFont typeface="Arial" panose="020B0604020202020204" pitchFamily="34" charset="0"/>
                <a:buChar char="•"/>
              </a:pPr>
              <a:r>
                <a:rPr lang="en-US" sz="2400" dirty="0">
                  <a:solidFill>
                    <a:schemeClr val="bg2">
                      <a:lumMod val="75000"/>
                    </a:schemeClr>
                  </a:solidFill>
                </a:rPr>
                <a:t>Kill(</a:t>
              </a:r>
              <a:r>
                <a:rPr lang="en-US" sz="2400" dirty="0" err="1">
                  <a:solidFill>
                    <a:schemeClr val="bg2">
                      <a:lumMod val="75000"/>
                    </a:schemeClr>
                  </a:solidFill>
                </a:rPr>
                <a:t>ed,ing</a:t>
              </a:r>
              <a:r>
                <a:rPr lang="en-US" sz="2400" dirty="0">
                  <a:solidFill>
                    <a:schemeClr val="bg2">
                      <a:lumMod val="75000"/>
                    </a:schemeClr>
                  </a:solidFill>
                </a:rPr>
                <a:t>)</a:t>
              </a:r>
            </a:p>
            <a:p>
              <a:pPr marL="285750" indent="-285750">
                <a:spcBef>
                  <a:spcPts val="300"/>
                </a:spcBef>
                <a:spcAft>
                  <a:spcPts val="300"/>
                </a:spcAft>
                <a:buFont typeface="Arial" panose="020B0604020202020204" pitchFamily="34" charset="0"/>
                <a:buChar char="•"/>
              </a:pPr>
              <a:r>
                <a:rPr lang="en-US" sz="2400" dirty="0">
                  <a:solidFill>
                    <a:schemeClr val="bg2">
                      <a:lumMod val="75000"/>
                    </a:schemeClr>
                  </a:solidFill>
                </a:rPr>
                <a:t>Death, dead, died</a:t>
              </a:r>
            </a:p>
            <a:p>
              <a:pPr marL="285750" indent="-285750">
                <a:spcBef>
                  <a:spcPts val="300"/>
                </a:spcBef>
                <a:spcAft>
                  <a:spcPts val="300"/>
                </a:spcAft>
                <a:buFont typeface="Arial" panose="020B0604020202020204" pitchFamily="34" charset="0"/>
                <a:buChar char="•"/>
              </a:pPr>
              <a:r>
                <a:rPr lang="en-US" sz="2400" dirty="0">
                  <a:solidFill>
                    <a:schemeClr val="bg2">
                      <a:lumMod val="75000"/>
                    </a:schemeClr>
                  </a:solidFill>
                </a:rPr>
                <a:t>Deadly/lethal force</a:t>
              </a:r>
            </a:p>
            <a:p>
              <a:pPr marL="285750" indent="-285750">
                <a:buFont typeface="Arial" panose="020B0604020202020204" pitchFamily="34" charset="0"/>
                <a:buChar char="•"/>
              </a:pPr>
              <a:r>
                <a:rPr lang="en-US" sz="2400" dirty="0">
                  <a:solidFill>
                    <a:schemeClr val="bg2">
                      <a:lumMod val="75000"/>
                    </a:schemeClr>
                  </a:solidFill>
                </a:rPr>
                <a:t>Use of force</a:t>
              </a:r>
            </a:p>
            <a:p>
              <a:pPr marL="285750" indent="-285750">
                <a:buFont typeface="Arial" panose="020B0604020202020204" pitchFamily="34" charset="0"/>
                <a:buChar char="•"/>
              </a:pPr>
              <a:endParaRPr lang="en-US" sz="2400" dirty="0">
                <a:solidFill>
                  <a:schemeClr val="bg2">
                    <a:lumMod val="75000"/>
                  </a:schemeClr>
                </a:solidFill>
              </a:endParaRPr>
            </a:p>
            <a:p>
              <a:pPr marL="285750" indent="-285750">
                <a:buFont typeface="Arial" panose="020B0604020202020204" pitchFamily="34" charset="0"/>
                <a:buChar char="•"/>
              </a:pPr>
              <a:endParaRPr lang="en-US" sz="2400" dirty="0">
                <a:solidFill>
                  <a:schemeClr val="bg2">
                    <a:lumMod val="75000"/>
                  </a:schemeClr>
                </a:solidFill>
              </a:endParaRPr>
            </a:p>
          </p:txBody>
        </p:sp>
        <p:sp>
          <p:nvSpPr>
            <p:cNvPr id="8" name="TextBox 7"/>
            <p:cNvSpPr txBox="1"/>
            <p:nvPr/>
          </p:nvSpPr>
          <p:spPr>
            <a:xfrm>
              <a:off x="7243333" y="3162688"/>
              <a:ext cx="2743200" cy="2654573"/>
            </a:xfrm>
            <a:prstGeom prst="rect">
              <a:avLst/>
            </a:prstGeom>
            <a:noFill/>
          </p:spPr>
          <p:txBody>
            <a:bodyPr wrap="square" rtlCol="0">
              <a:spAutoFit/>
            </a:bodyPr>
            <a:lstStyle/>
            <a:p>
              <a:pPr marL="285750" indent="-285750">
                <a:spcBef>
                  <a:spcPts val="300"/>
                </a:spcBef>
                <a:spcAft>
                  <a:spcPts val="300"/>
                </a:spcAft>
                <a:buFont typeface="Arial" panose="020B0604020202020204" pitchFamily="34" charset="0"/>
                <a:buChar char="•"/>
              </a:pPr>
              <a:r>
                <a:rPr lang="en-US" sz="2400" dirty="0">
                  <a:solidFill>
                    <a:schemeClr val="bg2">
                      <a:lumMod val="75000"/>
                    </a:schemeClr>
                  </a:solidFill>
                </a:rPr>
                <a:t>Heart attack</a:t>
              </a:r>
            </a:p>
            <a:p>
              <a:pPr marL="285750" indent="-285750">
                <a:spcBef>
                  <a:spcPts val="300"/>
                </a:spcBef>
                <a:spcAft>
                  <a:spcPts val="300"/>
                </a:spcAft>
                <a:buFont typeface="Arial" panose="020B0604020202020204" pitchFamily="34" charset="0"/>
                <a:buChar char="•"/>
              </a:pPr>
              <a:r>
                <a:rPr lang="en-US" sz="2400" dirty="0">
                  <a:solidFill>
                    <a:schemeClr val="bg2">
                      <a:lumMod val="75000"/>
                    </a:schemeClr>
                  </a:solidFill>
                </a:rPr>
                <a:t>Accidental</a:t>
              </a:r>
            </a:p>
            <a:p>
              <a:pPr marL="285750" indent="-285750">
                <a:spcBef>
                  <a:spcPts val="300"/>
                </a:spcBef>
                <a:spcAft>
                  <a:spcPts val="300"/>
                </a:spcAft>
                <a:buFont typeface="Arial" panose="020B0604020202020204" pitchFamily="34" charset="0"/>
                <a:buChar char="•"/>
              </a:pPr>
              <a:r>
                <a:rPr lang="en-US" sz="2400" dirty="0">
                  <a:solidFill>
                    <a:schemeClr val="bg2">
                      <a:lumMod val="75000"/>
                    </a:schemeClr>
                  </a:solidFill>
                </a:rPr>
                <a:t>Overdose</a:t>
              </a:r>
            </a:p>
            <a:p>
              <a:pPr marL="285750" indent="-285750">
                <a:spcBef>
                  <a:spcPts val="300"/>
                </a:spcBef>
                <a:spcAft>
                  <a:spcPts val="300"/>
                </a:spcAft>
                <a:buFont typeface="Arial" panose="020B0604020202020204" pitchFamily="34" charset="0"/>
                <a:buChar char="•"/>
              </a:pPr>
              <a:r>
                <a:rPr lang="en-US" sz="2400" dirty="0">
                  <a:solidFill>
                    <a:schemeClr val="bg2">
                      <a:lumMod val="75000"/>
                    </a:schemeClr>
                  </a:solidFill>
                </a:rPr>
                <a:t>Taser, stun gun</a:t>
              </a:r>
            </a:p>
            <a:p>
              <a:pPr marL="285750" indent="-285750">
                <a:spcBef>
                  <a:spcPts val="300"/>
                </a:spcBef>
                <a:spcAft>
                  <a:spcPts val="300"/>
                </a:spcAft>
                <a:buFont typeface="Arial" panose="020B0604020202020204" pitchFamily="34" charset="0"/>
                <a:buChar char="•"/>
              </a:pPr>
              <a:r>
                <a:rPr lang="en-US" sz="2400" dirty="0">
                  <a:solidFill>
                    <a:schemeClr val="bg2">
                      <a:lumMod val="75000"/>
                    </a:schemeClr>
                  </a:solidFill>
                </a:rPr>
                <a:t>Standoff</a:t>
              </a:r>
            </a:p>
            <a:p>
              <a:endParaRPr lang="en-US" sz="2400" dirty="0">
                <a:solidFill>
                  <a:schemeClr val="bg2">
                    <a:lumMod val="75000"/>
                  </a:schemeClr>
                </a:solidFill>
              </a:endParaRPr>
            </a:p>
          </p:txBody>
        </p:sp>
      </p:grpSp>
      <p:sp>
        <p:nvSpPr>
          <p:cNvPr id="13" name="Title 1"/>
          <p:cNvSpPr>
            <a:spLocks noGrp="1"/>
          </p:cNvSpPr>
          <p:nvPr>
            <p:ph type="title"/>
          </p:nvPr>
        </p:nvSpPr>
        <p:spPr>
          <a:xfrm>
            <a:off x="0" y="-1"/>
            <a:ext cx="12192000" cy="612648"/>
          </a:xfrm>
        </p:spPr>
        <p:txBody>
          <a:bodyPr/>
          <a:lstStyle/>
          <a:p>
            <a:r>
              <a:rPr lang="en-US" dirty="0"/>
              <a:t>Event Listener</a:t>
            </a:r>
          </a:p>
        </p:txBody>
      </p:sp>
      <p:sp>
        <p:nvSpPr>
          <p:cNvPr id="10" name="Slide Number Placeholder 3">
            <a:extLst>
              <a:ext uri="{FF2B5EF4-FFF2-40B4-BE49-F238E27FC236}">
                <a16:creationId xmlns:a16="http://schemas.microsoft.com/office/drawing/2014/main" id="{82D4C600-AAC5-4443-B312-A23035EF3126}"/>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21</a:t>
            </a:fld>
            <a:endParaRPr lang="en-US" dirty="0">
              <a:solidFill>
                <a:srgbClr val="FFFFFF"/>
              </a:solidFill>
            </a:endParaRPr>
          </a:p>
        </p:txBody>
      </p:sp>
    </p:spTree>
    <p:extLst>
      <p:ext uri="{BB962C8B-B14F-4D97-AF65-F5344CB8AC3E}">
        <p14:creationId xmlns:p14="http://schemas.microsoft.com/office/powerpoint/2010/main" val="347267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2648"/>
          </a:xfrm>
        </p:spPr>
        <p:txBody>
          <a:bodyPr/>
          <a:lstStyle/>
          <a:p>
            <a:r>
              <a:rPr lang="en-US" dirty="0"/>
              <a:t>Event Listener: The Problem</a:t>
            </a:r>
          </a:p>
        </p:txBody>
      </p:sp>
      <p:pic>
        <p:nvPicPr>
          <p:cNvPr id="5" name="Picture 4" descr="ard_pipeline_version02.png"/>
          <p:cNvPicPr>
            <a:picLocks noChangeAspect="1"/>
          </p:cNvPicPr>
          <p:nvPr/>
        </p:nvPicPr>
        <p:blipFill rotWithShape="1">
          <a:blip r:embed="rId3" cstate="print">
            <a:extLst>
              <a:ext uri="{28A0092B-C50C-407E-A947-70E740481C1C}">
                <a14:useLocalDpi xmlns:a14="http://schemas.microsoft.com/office/drawing/2010/main" val="0"/>
              </a:ext>
            </a:extLst>
          </a:blip>
          <a:srcRect l="5171" t="13251" r="48510" b="46721"/>
          <a:stretch/>
        </p:blipFill>
        <p:spPr>
          <a:xfrm>
            <a:off x="225084" y="1235353"/>
            <a:ext cx="5034077" cy="4350437"/>
          </a:xfrm>
          <a:prstGeom prst="rect">
            <a:avLst/>
          </a:prstGeom>
        </p:spPr>
      </p:pic>
      <p:sp>
        <p:nvSpPr>
          <p:cNvPr id="7" name="TextBox 6"/>
          <p:cNvSpPr txBox="1"/>
          <p:nvPr/>
        </p:nvSpPr>
        <p:spPr>
          <a:xfrm>
            <a:off x="5688469" y="1354342"/>
            <a:ext cx="6278447" cy="5090703"/>
          </a:xfrm>
          <a:prstGeom prst="rect">
            <a:avLst/>
          </a:prstGeom>
          <a:solidFill>
            <a:schemeClr val="bg1"/>
          </a:solidFill>
        </p:spPr>
        <p:txBody>
          <a:bodyPr wrap="square" rtlCol="0">
            <a:noAutofit/>
          </a:bodyPr>
          <a:lstStyle/>
          <a:p>
            <a:r>
              <a:rPr lang="en-US" sz="2800" b="1" i="1" dirty="0">
                <a:solidFill>
                  <a:schemeClr val="accent1"/>
                </a:solidFill>
              </a:rPr>
              <a:t>Data Science Problem </a:t>
            </a:r>
          </a:p>
          <a:p>
            <a:endParaRPr lang="en-US" sz="2400" dirty="0"/>
          </a:p>
          <a:p>
            <a:pPr marL="274320" indent="-274320">
              <a:buFont typeface="Arial" charset="0"/>
              <a:buChar char="•"/>
            </a:pPr>
            <a:r>
              <a:rPr lang="en-US" sz="2400" dirty="0">
                <a:solidFill>
                  <a:schemeClr val="bg2">
                    <a:lumMod val="75000"/>
                  </a:schemeClr>
                </a:solidFill>
              </a:rPr>
              <a:t>Many potential news stories to review </a:t>
            </a:r>
          </a:p>
          <a:p>
            <a:pPr marL="274320" indent="-274320">
              <a:buFont typeface="Arial" charset="0"/>
              <a:buChar char="•"/>
            </a:pPr>
            <a:endParaRPr lang="en-US" sz="2400" dirty="0">
              <a:solidFill>
                <a:schemeClr val="bg2">
                  <a:lumMod val="75000"/>
                </a:schemeClr>
              </a:solidFill>
            </a:endParaRPr>
          </a:p>
          <a:p>
            <a:pPr marL="274320" indent="-274320">
              <a:buFont typeface="Arial" charset="0"/>
              <a:buChar char="•"/>
            </a:pPr>
            <a:r>
              <a:rPr lang="en-US" sz="2400" dirty="0">
                <a:solidFill>
                  <a:schemeClr val="bg2">
                    <a:lumMod val="75000"/>
                  </a:schemeClr>
                </a:solidFill>
              </a:rPr>
              <a:t>Many coders, many spreadsheets</a:t>
            </a:r>
          </a:p>
          <a:p>
            <a:pPr marL="274320" indent="-274320">
              <a:buFont typeface="Arial" charset="0"/>
              <a:buChar char="•"/>
            </a:pPr>
            <a:endParaRPr lang="en-US" sz="2400" dirty="0">
              <a:solidFill>
                <a:schemeClr val="bg2">
                  <a:lumMod val="75000"/>
                </a:schemeClr>
              </a:solidFill>
            </a:endParaRPr>
          </a:p>
          <a:p>
            <a:pPr marL="274320" indent="-274320">
              <a:buFont typeface="Arial" charset="0"/>
              <a:buChar char="•"/>
            </a:pPr>
            <a:r>
              <a:rPr lang="en-US" sz="2400" b="1" dirty="0">
                <a:solidFill>
                  <a:schemeClr val="bg2">
                    <a:lumMod val="75000"/>
                  </a:schemeClr>
                </a:solidFill>
              </a:rPr>
              <a:t>Goal:  </a:t>
            </a:r>
            <a:r>
              <a:rPr lang="en-US" sz="2400" dirty="0">
                <a:solidFill>
                  <a:schemeClr val="bg2">
                    <a:lumMod val="75000"/>
                  </a:schemeClr>
                </a:solidFill>
              </a:rPr>
              <a:t>Reduce human labor without reducing number of individuals identified</a:t>
            </a:r>
          </a:p>
        </p:txBody>
      </p:sp>
      <p:sp>
        <p:nvSpPr>
          <p:cNvPr id="9" name="TextBox 8"/>
          <p:cNvSpPr txBox="1"/>
          <p:nvPr/>
        </p:nvSpPr>
        <p:spPr>
          <a:xfrm>
            <a:off x="5968902" y="5503658"/>
            <a:ext cx="4004149" cy="461665"/>
          </a:xfrm>
          <a:prstGeom prst="rect">
            <a:avLst/>
          </a:prstGeom>
          <a:noFill/>
        </p:spPr>
        <p:txBody>
          <a:bodyPr wrap="square" rtlCol="0">
            <a:spAutoFit/>
          </a:bodyPr>
          <a:lstStyle/>
          <a:p>
            <a:r>
              <a:rPr lang="en-US" sz="2400" b="1" dirty="0">
                <a:solidFill>
                  <a:schemeClr val="accent1"/>
                </a:solidFill>
              </a:rPr>
              <a:t>1,200,000 articles / month</a:t>
            </a:r>
          </a:p>
        </p:txBody>
      </p:sp>
      <p:sp>
        <p:nvSpPr>
          <p:cNvPr id="6" name="Slide Number Placeholder 3">
            <a:extLst>
              <a:ext uri="{FF2B5EF4-FFF2-40B4-BE49-F238E27FC236}">
                <a16:creationId xmlns:a16="http://schemas.microsoft.com/office/drawing/2014/main" id="{1D6E9F70-27D5-4418-A901-82B6B8912EDD}"/>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22</a:t>
            </a:fld>
            <a:endParaRPr lang="en-US" dirty="0">
              <a:solidFill>
                <a:srgbClr val="FFFFFF"/>
              </a:solidFill>
            </a:endParaRPr>
          </a:p>
        </p:txBody>
      </p:sp>
    </p:spTree>
    <p:extLst>
      <p:ext uri="{BB962C8B-B14F-4D97-AF65-F5344CB8AC3E}">
        <p14:creationId xmlns:p14="http://schemas.microsoft.com/office/powerpoint/2010/main" val="4233314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Processing: Exact Duplicates / Untrusted Domains</a:t>
            </a:r>
          </a:p>
        </p:txBody>
      </p:sp>
      <p:sp>
        <p:nvSpPr>
          <p:cNvPr id="7" name="TextBox 6"/>
          <p:cNvSpPr txBox="1"/>
          <p:nvPr/>
        </p:nvSpPr>
        <p:spPr>
          <a:xfrm>
            <a:off x="6556648" y="1120010"/>
            <a:ext cx="5635352" cy="5546316"/>
          </a:xfrm>
          <a:prstGeom prst="rect">
            <a:avLst/>
          </a:prstGeom>
          <a:solidFill>
            <a:schemeClr val="bg1"/>
          </a:solidFill>
        </p:spPr>
        <p:txBody>
          <a:bodyPr wrap="square" rtlCol="0">
            <a:noAutofit/>
          </a:bodyPr>
          <a:lstStyle/>
          <a:p>
            <a:r>
              <a:rPr lang="en-US" sz="2400" dirty="0">
                <a:solidFill>
                  <a:schemeClr val="accent1"/>
                </a:solidFill>
              </a:rPr>
              <a:t>Remove articles from certain URLs: </a:t>
            </a:r>
            <a:r>
              <a:rPr lang="en-US" sz="2400" b="1" dirty="0">
                <a:solidFill>
                  <a:schemeClr val="accent1"/>
                </a:solidFill>
              </a:rPr>
              <a:t>530k / </a:t>
            </a:r>
            <a:r>
              <a:rPr lang="en-US" sz="2400" b="1" dirty="0" err="1">
                <a:solidFill>
                  <a:schemeClr val="accent1"/>
                </a:solidFill>
              </a:rPr>
              <a:t>mo</a:t>
            </a:r>
            <a:endParaRPr lang="en-US" sz="2400" dirty="0">
              <a:solidFill>
                <a:schemeClr val="accent1"/>
              </a:solidFill>
            </a:endParaRPr>
          </a:p>
          <a:p>
            <a:pPr marL="274320" indent="-274320">
              <a:spcBef>
                <a:spcPts val="1200"/>
              </a:spcBef>
              <a:buFont typeface="Arial" charset="0"/>
              <a:buChar char="•"/>
            </a:pPr>
            <a:r>
              <a:rPr lang="en-US" sz="2400" dirty="0">
                <a:solidFill>
                  <a:schemeClr val="bg2">
                    <a:lumMod val="75000"/>
                  </a:schemeClr>
                </a:solidFill>
              </a:rPr>
              <a:t>National news outlets</a:t>
            </a:r>
          </a:p>
          <a:p>
            <a:pPr marL="274320" indent="-274320">
              <a:buFont typeface="Arial" charset="0"/>
              <a:buChar char="•"/>
            </a:pPr>
            <a:r>
              <a:rPr lang="en-US" sz="2400" dirty="0">
                <a:solidFill>
                  <a:schemeClr val="bg2">
                    <a:lumMod val="75000"/>
                  </a:schemeClr>
                </a:solidFill>
              </a:rPr>
              <a:t>Non-news websites</a:t>
            </a:r>
          </a:p>
          <a:p>
            <a:endParaRPr lang="en-US" sz="2400" dirty="0">
              <a:solidFill>
                <a:schemeClr val="accent1"/>
              </a:solidFill>
            </a:endParaRPr>
          </a:p>
          <a:p>
            <a:r>
              <a:rPr lang="en-US" sz="2400" dirty="0">
                <a:solidFill>
                  <a:schemeClr val="accent1"/>
                </a:solidFill>
              </a:rPr>
              <a:t>Eliminate exact duplicates:</a:t>
            </a:r>
            <a:endParaRPr lang="en-US" sz="2400" dirty="0">
              <a:solidFill>
                <a:schemeClr val="bg2">
                  <a:lumMod val="75000"/>
                </a:schemeClr>
              </a:solidFill>
            </a:endParaRPr>
          </a:p>
          <a:p>
            <a:pPr marL="274320" indent="-274320">
              <a:spcBef>
                <a:spcPts val="1200"/>
              </a:spcBef>
              <a:buFont typeface="Arial" charset="0"/>
              <a:buChar char="•"/>
            </a:pPr>
            <a:r>
              <a:rPr lang="en-US" sz="2400" dirty="0">
                <a:solidFill>
                  <a:schemeClr val="bg2">
                    <a:lumMod val="75000"/>
                  </a:schemeClr>
                </a:solidFill>
              </a:rPr>
              <a:t>URLs:  </a:t>
            </a:r>
            <a:r>
              <a:rPr lang="en-US" sz="2400" b="1" dirty="0">
                <a:solidFill>
                  <a:schemeClr val="bg2">
                    <a:lumMod val="75000"/>
                  </a:schemeClr>
                </a:solidFill>
              </a:rPr>
              <a:t>80k / </a:t>
            </a:r>
            <a:r>
              <a:rPr lang="en-US" sz="2400" b="1" dirty="0" err="1">
                <a:solidFill>
                  <a:schemeClr val="bg2">
                    <a:lumMod val="75000"/>
                  </a:schemeClr>
                </a:solidFill>
              </a:rPr>
              <a:t>mo</a:t>
            </a:r>
            <a:endParaRPr lang="en-US" sz="2400" b="1" dirty="0">
              <a:solidFill>
                <a:schemeClr val="bg2">
                  <a:lumMod val="75000"/>
                </a:schemeClr>
              </a:solidFill>
            </a:endParaRPr>
          </a:p>
          <a:p>
            <a:pPr marL="274320" indent="-274320">
              <a:buFont typeface="Arial" charset="0"/>
              <a:buChar char="•"/>
            </a:pPr>
            <a:r>
              <a:rPr lang="en-US" sz="2400" dirty="0">
                <a:solidFill>
                  <a:schemeClr val="bg2">
                    <a:lumMod val="75000"/>
                  </a:schemeClr>
                </a:solidFill>
              </a:rPr>
              <a:t>Article texts &gt;40 char long:  </a:t>
            </a:r>
            <a:r>
              <a:rPr lang="en-US" sz="2400" b="1" dirty="0">
                <a:solidFill>
                  <a:schemeClr val="bg2">
                    <a:lumMod val="75000"/>
                  </a:schemeClr>
                </a:solidFill>
              </a:rPr>
              <a:t>77k / </a:t>
            </a:r>
            <a:r>
              <a:rPr lang="en-US" sz="2400" b="1" dirty="0" err="1">
                <a:solidFill>
                  <a:schemeClr val="bg2">
                    <a:lumMod val="75000"/>
                  </a:schemeClr>
                </a:solidFill>
              </a:rPr>
              <a:t>mo</a:t>
            </a:r>
            <a:endParaRPr lang="en-US" sz="2400" b="1" dirty="0">
              <a:solidFill>
                <a:schemeClr val="bg2">
                  <a:lumMod val="75000"/>
                </a:schemeClr>
              </a:solidFill>
            </a:endParaRPr>
          </a:p>
        </p:txBody>
      </p:sp>
      <p:sp>
        <p:nvSpPr>
          <p:cNvPr id="9" name="TextBox 8"/>
          <p:cNvSpPr txBox="1"/>
          <p:nvPr/>
        </p:nvSpPr>
        <p:spPr>
          <a:xfrm>
            <a:off x="6556648" y="5127311"/>
            <a:ext cx="5363209" cy="461665"/>
          </a:xfrm>
          <a:prstGeom prst="rect">
            <a:avLst/>
          </a:prstGeom>
          <a:noFill/>
        </p:spPr>
        <p:txBody>
          <a:bodyPr wrap="square" rtlCol="0">
            <a:spAutoFit/>
          </a:bodyPr>
          <a:lstStyle/>
          <a:p>
            <a:r>
              <a:rPr lang="en-US" sz="2400" b="1" dirty="0">
                <a:solidFill>
                  <a:schemeClr val="accent1"/>
                </a:solidFill>
              </a:rPr>
              <a:t>1,200,000 </a:t>
            </a:r>
            <a:r>
              <a:rPr lang="en-US" sz="2400" b="1" dirty="0">
                <a:solidFill>
                  <a:schemeClr val="accent1"/>
                </a:solidFill>
                <a:sym typeface="Wingdings"/>
              </a:rPr>
              <a:t></a:t>
            </a:r>
            <a:r>
              <a:rPr lang="en-US" sz="2400" b="1" dirty="0">
                <a:solidFill>
                  <a:schemeClr val="accent1"/>
                </a:solidFill>
              </a:rPr>
              <a:t> 515,000 articles / </a:t>
            </a:r>
            <a:r>
              <a:rPr lang="en-US" sz="2400" b="1" dirty="0" err="1">
                <a:solidFill>
                  <a:schemeClr val="accent1"/>
                </a:solidFill>
              </a:rPr>
              <a:t>mo</a:t>
            </a:r>
            <a:endParaRPr lang="en-US" sz="2400" b="1" dirty="0">
              <a:solidFill>
                <a:schemeClr val="accent1"/>
              </a:solidFill>
            </a:endParaRPr>
          </a:p>
        </p:txBody>
      </p:sp>
      <p:pic>
        <p:nvPicPr>
          <p:cNvPr id="6" name="Picture 5" descr="ard_pipeline_version02.png"/>
          <p:cNvPicPr>
            <a:picLocks noChangeAspect="1"/>
          </p:cNvPicPr>
          <p:nvPr/>
        </p:nvPicPr>
        <p:blipFill rotWithShape="1">
          <a:blip r:embed="rId3" cstate="print">
            <a:extLst>
              <a:ext uri="{28A0092B-C50C-407E-A947-70E740481C1C}">
                <a14:useLocalDpi xmlns:a14="http://schemas.microsoft.com/office/drawing/2010/main" val="0"/>
              </a:ext>
            </a:extLst>
          </a:blip>
          <a:srcRect l="5171" t="54751" r="52316" b="25005"/>
          <a:stretch/>
        </p:blipFill>
        <p:spPr>
          <a:xfrm>
            <a:off x="428576" y="1664596"/>
            <a:ext cx="6128072" cy="2918129"/>
          </a:xfrm>
          <a:prstGeom prst="rect">
            <a:avLst/>
          </a:prstGeom>
        </p:spPr>
      </p:pic>
      <p:sp>
        <p:nvSpPr>
          <p:cNvPr id="8" name="Slide Number Placeholder 3">
            <a:extLst>
              <a:ext uri="{FF2B5EF4-FFF2-40B4-BE49-F238E27FC236}">
                <a16:creationId xmlns:a16="http://schemas.microsoft.com/office/drawing/2014/main" id="{15428F70-08A2-4A6C-B2B4-50FF3B21AAC0}"/>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23</a:t>
            </a:fld>
            <a:endParaRPr lang="en-US" dirty="0">
              <a:solidFill>
                <a:srgbClr val="FFFFFF"/>
              </a:solidFill>
            </a:endParaRPr>
          </a:p>
        </p:txBody>
      </p:sp>
    </p:spTree>
    <p:extLst>
      <p:ext uri="{BB962C8B-B14F-4D97-AF65-F5344CB8AC3E}">
        <p14:creationId xmlns:p14="http://schemas.microsoft.com/office/powerpoint/2010/main" val="28950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Similarity Detector: TF-IDF Similarity</a:t>
            </a:r>
          </a:p>
        </p:txBody>
      </p:sp>
      <p:pic>
        <p:nvPicPr>
          <p:cNvPr id="4" name="Content Placeholder 3" descr="Screen Shot 2015-10-06 at 2.13.04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b="65979"/>
          <a:stretch/>
        </p:blipFill>
        <p:spPr>
          <a:xfrm>
            <a:off x="606787" y="3907274"/>
            <a:ext cx="5407019" cy="2148180"/>
          </a:xfrm>
          <a:prstGeom prst="rect">
            <a:avLst/>
          </a:prstGeom>
        </p:spPr>
      </p:pic>
      <p:pic>
        <p:nvPicPr>
          <p:cNvPr id="5" name="Picture 4" descr="Screen Shot 2015-10-06 at 2.13.22 PM.png"/>
          <p:cNvPicPr>
            <a:picLocks noChangeAspect="1"/>
          </p:cNvPicPr>
          <p:nvPr/>
        </p:nvPicPr>
        <p:blipFill rotWithShape="1">
          <a:blip r:embed="rId4">
            <a:extLst>
              <a:ext uri="{28A0092B-C50C-407E-A947-70E740481C1C}">
                <a14:useLocalDpi xmlns:a14="http://schemas.microsoft.com/office/drawing/2010/main" val="0"/>
              </a:ext>
            </a:extLst>
          </a:blip>
          <a:srcRect b="44828"/>
          <a:stretch/>
        </p:blipFill>
        <p:spPr>
          <a:xfrm>
            <a:off x="6013806" y="3907274"/>
            <a:ext cx="5451064" cy="2507592"/>
          </a:xfrm>
          <a:prstGeom prst="rect">
            <a:avLst/>
          </a:prstGeom>
        </p:spPr>
      </p:pic>
      <p:sp>
        <p:nvSpPr>
          <p:cNvPr id="7" name="TextBox 6"/>
          <p:cNvSpPr txBox="1"/>
          <p:nvPr/>
        </p:nvSpPr>
        <p:spPr>
          <a:xfrm>
            <a:off x="2537790" y="6358780"/>
            <a:ext cx="7116420" cy="461665"/>
          </a:xfrm>
          <a:prstGeom prst="rect">
            <a:avLst/>
          </a:prstGeom>
          <a:noFill/>
        </p:spPr>
        <p:txBody>
          <a:bodyPr wrap="square" rtlCol="0">
            <a:spAutoFit/>
          </a:bodyPr>
          <a:lstStyle/>
          <a:p>
            <a:r>
              <a:rPr lang="en-US" sz="2400" b="1" dirty="0">
                <a:solidFill>
                  <a:schemeClr val="accent1"/>
                </a:solidFill>
              </a:rPr>
              <a:t>1,200,000 </a:t>
            </a:r>
            <a:r>
              <a:rPr lang="en-US" sz="2400" b="1" dirty="0">
                <a:solidFill>
                  <a:schemeClr val="accent1"/>
                </a:solidFill>
                <a:sym typeface="Wingdings"/>
              </a:rPr>
              <a:t></a:t>
            </a:r>
            <a:r>
              <a:rPr lang="en-US" sz="2400" b="1" dirty="0">
                <a:solidFill>
                  <a:schemeClr val="accent1"/>
                </a:solidFill>
              </a:rPr>
              <a:t> 515,000 </a:t>
            </a:r>
            <a:r>
              <a:rPr lang="en-US" sz="2400" b="1" dirty="0">
                <a:solidFill>
                  <a:schemeClr val="accent1"/>
                </a:solidFill>
                <a:sym typeface="Wingdings"/>
              </a:rPr>
              <a:t> 245,000 </a:t>
            </a:r>
            <a:r>
              <a:rPr lang="en-US" sz="2400" b="1" dirty="0">
                <a:solidFill>
                  <a:schemeClr val="accent1"/>
                </a:solidFill>
              </a:rPr>
              <a:t>articles / month</a:t>
            </a:r>
          </a:p>
        </p:txBody>
      </p:sp>
      <p:pic>
        <p:nvPicPr>
          <p:cNvPr id="9" name="Picture 8" descr="ard_pipeline_version02.png"/>
          <p:cNvPicPr>
            <a:picLocks noChangeAspect="1"/>
          </p:cNvPicPr>
          <p:nvPr/>
        </p:nvPicPr>
        <p:blipFill rotWithShape="1">
          <a:blip r:embed="rId5" cstate="print">
            <a:extLst>
              <a:ext uri="{28A0092B-C50C-407E-A947-70E740481C1C}">
                <a14:useLocalDpi xmlns:a14="http://schemas.microsoft.com/office/drawing/2010/main" val="0"/>
              </a:ext>
            </a:extLst>
          </a:blip>
          <a:srcRect l="67928" t="36532" r="6767" b="45249"/>
          <a:stretch/>
        </p:blipFill>
        <p:spPr>
          <a:xfrm>
            <a:off x="1113183" y="1077822"/>
            <a:ext cx="3687092" cy="2654706"/>
          </a:xfrm>
          <a:prstGeom prst="rect">
            <a:avLst/>
          </a:prstGeom>
        </p:spPr>
      </p:pic>
      <p:sp>
        <p:nvSpPr>
          <p:cNvPr id="8" name="TextBox 7"/>
          <p:cNvSpPr txBox="1"/>
          <p:nvPr/>
        </p:nvSpPr>
        <p:spPr>
          <a:xfrm>
            <a:off x="4641249" y="912056"/>
            <a:ext cx="7162803" cy="2820471"/>
          </a:xfrm>
          <a:prstGeom prst="rect">
            <a:avLst/>
          </a:prstGeom>
          <a:solidFill>
            <a:schemeClr val="bg1"/>
          </a:solidFill>
        </p:spPr>
        <p:txBody>
          <a:bodyPr wrap="square" rtlCol="0">
            <a:noAutofit/>
          </a:bodyPr>
          <a:lstStyle/>
          <a:p>
            <a:pPr marL="274320" indent="-274320">
              <a:buFont typeface="Arial" charset="0"/>
              <a:buChar char="•"/>
            </a:pPr>
            <a:r>
              <a:rPr lang="en-US" sz="2400" dirty="0">
                <a:solidFill>
                  <a:schemeClr val="bg2">
                    <a:lumMod val="75000"/>
                  </a:schemeClr>
                </a:solidFill>
              </a:rPr>
              <a:t>Compute TF-IDF* similarity for all pairs of </a:t>
            </a:r>
            <a:br>
              <a:rPr lang="en-US" sz="2400" dirty="0">
                <a:solidFill>
                  <a:schemeClr val="bg2">
                    <a:lumMod val="75000"/>
                  </a:schemeClr>
                </a:solidFill>
              </a:rPr>
            </a:br>
            <a:r>
              <a:rPr lang="en-US" sz="2400" dirty="0">
                <a:solidFill>
                  <a:schemeClr val="bg2">
                    <a:lumMod val="75000"/>
                  </a:schemeClr>
                </a:solidFill>
              </a:rPr>
              <a:t>articles in 10-day sliding windows</a:t>
            </a:r>
          </a:p>
          <a:p>
            <a:pPr marL="274320" indent="-274320">
              <a:spcBef>
                <a:spcPts val="1200"/>
              </a:spcBef>
              <a:buFont typeface="Arial" charset="0"/>
              <a:buChar char="•"/>
            </a:pPr>
            <a:r>
              <a:rPr lang="en-US" sz="2400" dirty="0">
                <a:solidFill>
                  <a:schemeClr val="bg2">
                    <a:lumMod val="75000"/>
                  </a:schemeClr>
                </a:solidFill>
              </a:rPr>
              <a:t>If a pair has high similarity, drop one </a:t>
            </a:r>
          </a:p>
          <a:p>
            <a:pPr marL="274320" indent="-274320">
              <a:spcBef>
                <a:spcPts val="1200"/>
              </a:spcBef>
              <a:buFont typeface="Arial" charset="0"/>
              <a:buChar char="•"/>
            </a:pPr>
            <a:r>
              <a:rPr lang="en-US" sz="2400" dirty="0">
                <a:solidFill>
                  <a:schemeClr val="bg2">
                    <a:lumMod val="75000"/>
                  </a:schemeClr>
                </a:solidFill>
              </a:rPr>
              <a:t>Compare both texts and titles (above length limit)</a:t>
            </a:r>
          </a:p>
          <a:p>
            <a:pPr marL="274320" indent="-274320">
              <a:spcBef>
                <a:spcPts val="1200"/>
              </a:spcBef>
              <a:buFont typeface="Arial" charset="0"/>
              <a:buChar char="•"/>
            </a:pPr>
            <a:r>
              <a:rPr lang="en-US" sz="2400" b="1" dirty="0">
                <a:solidFill>
                  <a:schemeClr val="bg2">
                    <a:lumMod val="75000"/>
                  </a:schemeClr>
                </a:solidFill>
              </a:rPr>
              <a:t>270k / month reduction </a:t>
            </a:r>
          </a:p>
          <a:p>
            <a:endParaRPr lang="en-US" sz="1400" dirty="0">
              <a:solidFill>
                <a:schemeClr val="bg2">
                  <a:lumMod val="75000"/>
                </a:schemeClr>
              </a:solidFill>
            </a:endParaRPr>
          </a:p>
          <a:p>
            <a:r>
              <a:rPr lang="en-US" dirty="0">
                <a:solidFill>
                  <a:schemeClr val="bg2">
                    <a:lumMod val="75000"/>
                  </a:schemeClr>
                </a:solidFill>
              </a:rPr>
              <a:t>*Term Frequency-Inverse Document Frequency</a:t>
            </a:r>
          </a:p>
        </p:txBody>
      </p:sp>
      <p:sp>
        <p:nvSpPr>
          <p:cNvPr id="11" name="Slide Number Placeholder 3">
            <a:extLst>
              <a:ext uri="{FF2B5EF4-FFF2-40B4-BE49-F238E27FC236}">
                <a16:creationId xmlns:a16="http://schemas.microsoft.com/office/drawing/2014/main" id="{4BB2D192-3330-456C-8F1F-D4A6FD1EA829}"/>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24</a:t>
            </a:fld>
            <a:endParaRPr lang="en-US" dirty="0">
              <a:solidFill>
                <a:srgbClr val="FFFFFF"/>
              </a:solidFill>
            </a:endParaRPr>
          </a:p>
        </p:txBody>
      </p:sp>
    </p:spTree>
    <p:extLst>
      <p:ext uri="{BB962C8B-B14F-4D97-AF65-F5344CB8AC3E}">
        <p14:creationId xmlns:p14="http://schemas.microsoft.com/office/powerpoint/2010/main" val="912658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Similarity Detector: Entity Similarity</a:t>
            </a:r>
          </a:p>
        </p:txBody>
      </p:sp>
      <p:sp>
        <p:nvSpPr>
          <p:cNvPr id="7" name="TextBox 6"/>
          <p:cNvSpPr txBox="1"/>
          <p:nvPr/>
        </p:nvSpPr>
        <p:spPr>
          <a:xfrm>
            <a:off x="2052584" y="6216734"/>
            <a:ext cx="8667968" cy="461665"/>
          </a:xfrm>
          <a:prstGeom prst="rect">
            <a:avLst/>
          </a:prstGeom>
          <a:noFill/>
        </p:spPr>
        <p:txBody>
          <a:bodyPr wrap="square" rtlCol="0">
            <a:spAutoFit/>
          </a:bodyPr>
          <a:lstStyle/>
          <a:p>
            <a:r>
              <a:rPr lang="en-US" sz="2400" b="1" dirty="0">
                <a:solidFill>
                  <a:schemeClr val="accent1"/>
                </a:solidFill>
              </a:rPr>
              <a:t>1,200,000 </a:t>
            </a:r>
            <a:r>
              <a:rPr lang="en-US" sz="2400" b="1" dirty="0">
                <a:solidFill>
                  <a:schemeClr val="accent1"/>
                </a:solidFill>
                <a:sym typeface="Wingdings"/>
              </a:rPr>
              <a:t></a:t>
            </a:r>
            <a:r>
              <a:rPr lang="en-US" sz="2400" b="1" dirty="0">
                <a:solidFill>
                  <a:schemeClr val="accent1"/>
                </a:solidFill>
              </a:rPr>
              <a:t> 515,000 </a:t>
            </a:r>
            <a:r>
              <a:rPr lang="en-US" sz="2400" b="1" dirty="0">
                <a:solidFill>
                  <a:schemeClr val="accent1"/>
                </a:solidFill>
                <a:sym typeface="Wingdings"/>
              </a:rPr>
              <a:t> 245,000  140,000 </a:t>
            </a:r>
            <a:r>
              <a:rPr lang="en-US" sz="2400" b="1" dirty="0">
                <a:solidFill>
                  <a:schemeClr val="accent1"/>
                </a:solidFill>
              </a:rPr>
              <a:t>articles / month</a:t>
            </a:r>
          </a:p>
        </p:txBody>
      </p:sp>
      <p:sp>
        <p:nvSpPr>
          <p:cNvPr id="8" name="TextBox 7"/>
          <p:cNvSpPr txBox="1"/>
          <p:nvPr/>
        </p:nvSpPr>
        <p:spPr>
          <a:xfrm>
            <a:off x="5480604" y="651704"/>
            <a:ext cx="6344205" cy="2883978"/>
          </a:xfrm>
          <a:prstGeom prst="rect">
            <a:avLst/>
          </a:prstGeom>
          <a:solidFill>
            <a:schemeClr val="bg1"/>
          </a:solidFill>
        </p:spPr>
        <p:txBody>
          <a:bodyPr wrap="square" rtlCol="0">
            <a:noAutofit/>
          </a:bodyPr>
          <a:lstStyle/>
          <a:p>
            <a:pPr marL="457200" indent="-457200">
              <a:buFont typeface="Arial" charset="0"/>
              <a:buChar char="•"/>
            </a:pPr>
            <a:endParaRPr lang="en-US" sz="2400" dirty="0">
              <a:solidFill>
                <a:schemeClr val="bg2">
                  <a:lumMod val="75000"/>
                </a:schemeClr>
              </a:solidFill>
            </a:endParaRPr>
          </a:p>
          <a:p>
            <a:pPr marL="274320" indent="-274320">
              <a:buFont typeface="Arial" charset="0"/>
              <a:buChar char="•"/>
            </a:pPr>
            <a:r>
              <a:rPr lang="en-US" sz="2400" dirty="0">
                <a:solidFill>
                  <a:schemeClr val="bg2">
                    <a:lumMod val="75000"/>
                  </a:schemeClr>
                </a:solidFill>
              </a:rPr>
              <a:t>Generate set of named entities mentioned in each article </a:t>
            </a:r>
          </a:p>
          <a:p>
            <a:pPr marL="274320" indent="-274320">
              <a:spcBef>
                <a:spcPts val="600"/>
              </a:spcBef>
              <a:buFont typeface="Arial" charset="0"/>
              <a:buChar char="•"/>
            </a:pPr>
            <a:r>
              <a:rPr lang="en-US" sz="2400" dirty="0">
                <a:solidFill>
                  <a:schemeClr val="bg2">
                    <a:lumMod val="75000"/>
                  </a:schemeClr>
                </a:solidFill>
              </a:rPr>
              <a:t>If sets are similar enough, drop one article</a:t>
            </a:r>
          </a:p>
          <a:p>
            <a:pPr marL="274320" indent="-274320">
              <a:spcBef>
                <a:spcPts val="600"/>
              </a:spcBef>
              <a:buFont typeface="Arial" charset="0"/>
              <a:buChar char="•"/>
            </a:pPr>
            <a:r>
              <a:rPr lang="en-US" sz="2400" dirty="0">
                <a:solidFill>
                  <a:schemeClr val="bg2">
                    <a:lumMod val="75000"/>
                  </a:schemeClr>
                </a:solidFill>
              </a:rPr>
              <a:t>Compare texts only</a:t>
            </a:r>
          </a:p>
          <a:p>
            <a:pPr marL="274320" indent="-274320">
              <a:spcBef>
                <a:spcPts val="600"/>
              </a:spcBef>
              <a:buFont typeface="Arial" charset="0"/>
              <a:buChar char="•"/>
            </a:pPr>
            <a:r>
              <a:rPr lang="en-US" sz="2400" b="1" dirty="0">
                <a:solidFill>
                  <a:schemeClr val="bg2">
                    <a:lumMod val="75000"/>
                  </a:schemeClr>
                </a:solidFill>
              </a:rPr>
              <a:t>105k / month reduction</a:t>
            </a:r>
          </a:p>
        </p:txBody>
      </p:sp>
      <p:pic>
        <p:nvPicPr>
          <p:cNvPr id="9" name="Picture 8" descr="ard_pipeline_version02.png"/>
          <p:cNvPicPr>
            <a:picLocks noChangeAspect="1"/>
          </p:cNvPicPr>
          <p:nvPr/>
        </p:nvPicPr>
        <p:blipFill rotWithShape="1">
          <a:blip r:embed="rId3" cstate="print">
            <a:extLst>
              <a:ext uri="{28A0092B-C50C-407E-A947-70E740481C1C}">
                <a14:useLocalDpi xmlns:a14="http://schemas.microsoft.com/office/drawing/2010/main" val="0"/>
              </a:ext>
            </a:extLst>
          </a:blip>
          <a:srcRect l="67928" t="36532" r="6767" b="45249"/>
          <a:stretch/>
        </p:blipFill>
        <p:spPr>
          <a:xfrm>
            <a:off x="1563853" y="850484"/>
            <a:ext cx="3408468" cy="245409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604" y="3307629"/>
            <a:ext cx="5016412" cy="286538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7887" y="3396453"/>
            <a:ext cx="3200400" cy="2765258"/>
          </a:xfrm>
          <a:prstGeom prst="rect">
            <a:avLst/>
          </a:prstGeom>
        </p:spPr>
      </p:pic>
      <p:sp>
        <p:nvSpPr>
          <p:cNvPr id="12" name="Slide Number Placeholder 3">
            <a:extLst>
              <a:ext uri="{FF2B5EF4-FFF2-40B4-BE49-F238E27FC236}">
                <a16:creationId xmlns:a16="http://schemas.microsoft.com/office/drawing/2014/main" id="{D2C6AC89-ACD6-4DC8-9280-D95EFEF27284}"/>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25</a:t>
            </a:fld>
            <a:endParaRPr lang="en-US" dirty="0">
              <a:solidFill>
                <a:srgbClr val="FFFFFF"/>
              </a:solidFill>
            </a:endParaRPr>
          </a:p>
        </p:txBody>
      </p:sp>
    </p:spTree>
    <p:extLst>
      <p:ext uri="{BB962C8B-B14F-4D97-AF65-F5344CB8AC3E}">
        <p14:creationId xmlns:p14="http://schemas.microsoft.com/office/powerpoint/2010/main" val="3969336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Relevancy Classifier</a:t>
            </a:r>
          </a:p>
        </p:txBody>
      </p:sp>
      <p:sp>
        <p:nvSpPr>
          <p:cNvPr id="3" name="Content Placeholder 2"/>
          <p:cNvSpPr>
            <a:spLocks noGrp="1"/>
          </p:cNvSpPr>
          <p:nvPr>
            <p:ph idx="1"/>
          </p:nvPr>
        </p:nvSpPr>
        <p:spPr>
          <a:xfrm>
            <a:off x="4361188" y="1143001"/>
            <a:ext cx="6936732" cy="3745987"/>
          </a:xfrm>
        </p:spPr>
        <p:txBody>
          <a:bodyPr/>
          <a:lstStyle/>
          <a:p>
            <a:r>
              <a:rPr lang="en-US" b="1" i="1" dirty="0">
                <a:solidFill>
                  <a:schemeClr val="bg2">
                    <a:lumMod val="75000"/>
                  </a:schemeClr>
                </a:solidFill>
              </a:rPr>
              <a:t>Ensemble model </a:t>
            </a:r>
            <a:r>
              <a:rPr lang="en-US" dirty="0">
                <a:solidFill>
                  <a:schemeClr val="bg2">
                    <a:lumMod val="75000"/>
                  </a:schemeClr>
                </a:solidFill>
              </a:rPr>
              <a:t>(logistic regression, decision tree classifiers, and a neural network)</a:t>
            </a:r>
          </a:p>
          <a:p>
            <a:r>
              <a:rPr lang="en-US" dirty="0">
                <a:solidFill>
                  <a:schemeClr val="bg2">
                    <a:lumMod val="75000"/>
                  </a:schemeClr>
                </a:solidFill>
              </a:rPr>
              <a:t>Separate models applied to text and title</a:t>
            </a:r>
          </a:p>
          <a:p>
            <a:r>
              <a:rPr lang="en-US" dirty="0">
                <a:solidFill>
                  <a:schemeClr val="bg2">
                    <a:lumMod val="75000"/>
                  </a:schemeClr>
                </a:solidFill>
              </a:rPr>
              <a:t>Words positively associated with arrest-related death </a:t>
            </a:r>
          </a:p>
          <a:p>
            <a:pPr lvl="1"/>
            <a:r>
              <a:rPr lang="en-US" dirty="0">
                <a:solidFill>
                  <a:schemeClr val="bg2">
                    <a:lumMod val="75000"/>
                  </a:schemeClr>
                </a:solidFill>
              </a:rPr>
              <a:t> “shot and killed”, ”armed”, “died”, “suspect”</a:t>
            </a:r>
          </a:p>
          <a:p>
            <a:r>
              <a:rPr lang="en-US" dirty="0">
                <a:solidFill>
                  <a:schemeClr val="bg2">
                    <a:lumMod val="75000"/>
                  </a:schemeClr>
                </a:solidFill>
              </a:rPr>
              <a:t>Words negatively associated with arrest-related death</a:t>
            </a:r>
          </a:p>
          <a:p>
            <a:pPr lvl="1"/>
            <a:r>
              <a:rPr lang="en-US" dirty="0">
                <a:solidFill>
                  <a:schemeClr val="bg2">
                    <a:lumMod val="75000"/>
                  </a:schemeClr>
                </a:solidFill>
              </a:rPr>
              <a:t> “victim”, ”anyone with”, “police investigate”</a:t>
            </a:r>
          </a:p>
          <a:p>
            <a:pPr lvl="1"/>
            <a:endParaRPr lang="en-US" dirty="0">
              <a:solidFill>
                <a:schemeClr val="bg2">
                  <a:lumMod val="75000"/>
                </a:schemeClr>
              </a:solidFill>
            </a:endParaRPr>
          </a:p>
        </p:txBody>
      </p:sp>
      <p:sp>
        <p:nvSpPr>
          <p:cNvPr id="4" name="TextBox 3"/>
          <p:cNvSpPr txBox="1"/>
          <p:nvPr/>
        </p:nvSpPr>
        <p:spPr>
          <a:xfrm>
            <a:off x="1323954" y="5912999"/>
            <a:ext cx="9506606" cy="461665"/>
          </a:xfrm>
          <a:prstGeom prst="rect">
            <a:avLst/>
          </a:prstGeom>
          <a:noFill/>
        </p:spPr>
        <p:txBody>
          <a:bodyPr wrap="square" rtlCol="0">
            <a:spAutoFit/>
          </a:bodyPr>
          <a:lstStyle/>
          <a:p>
            <a:r>
              <a:rPr lang="en-US" sz="2400" b="1" dirty="0">
                <a:solidFill>
                  <a:schemeClr val="accent1"/>
                </a:solidFill>
              </a:rPr>
              <a:t>1,200,000 </a:t>
            </a:r>
            <a:r>
              <a:rPr lang="en-US" sz="2400" b="1" dirty="0">
                <a:solidFill>
                  <a:schemeClr val="accent1"/>
                </a:solidFill>
                <a:sym typeface="Wingdings"/>
              </a:rPr>
              <a:t></a:t>
            </a:r>
            <a:r>
              <a:rPr lang="en-US" sz="2400" b="1" dirty="0">
                <a:solidFill>
                  <a:schemeClr val="accent1"/>
                </a:solidFill>
              </a:rPr>
              <a:t> 515,000 </a:t>
            </a:r>
            <a:r>
              <a:rPr lang="en-US" sz="2400" b="1" dirty="0">
                <a:solidFill>
                  <a:schemeClr val="accent1"/>
                </a:solidFill>
                <a:sym typeface="Wingdings"/>
              </a:rPr>
              <a:t> 245,000  140,000  8,750 articles / </a:t>
            </a:r>
            <a:r>
              <a:rPr lang="en-US" sz="2400" b="1" dirty="0" err="1">
                <a:solidFill>
                  <a:schemeClr val="accent1"/>
                </a:solidFill>
                <a:sym typeface="Wingdings"/>
              </a:rPr>
              <a:t>mo</a:t>
            </a:r>
            <a:r>
              <a:rPr lang="en-US" sz="2400" b="1" dirty="0">
                <a:solidFill>
                  <a:schemeClr val="accent1"/>
                </a:solidFill>
                <a:sym typeface="Wingdings"/>
              </a:rPr>
              <a:t> </a:t>
            </a:r>
            <a:endParaRPr lang="en-US" sz="2400" b="1" dirty="0">
              <a:solidFill>
                <a:schemeClr val="accent1"/>
              </a:solidFill>
            </a:endParaRPr>
          </a:p>
        </p:txBody>
      </p:sp>
      <p:sp>
        <p:nvSpPr>
          <p:cNvPr id="5" name="Rectangle 4"/>
          <p:cNvSpPr/>
          <p:nvPr/>
        </p:nvSpPr>
        <p:spPr>
          <a:xfrm>
            <a:off x="1361440" y="4888988"/>
            <a:ext cx="9135872" cy="1015663"/>
          </a:xfrm>
          <a:prstGeom prst="rect">
            <a:avLst/>
          </a:prstGeom>
        </p:spPr>
        <p:txBody>
          <a:bodyPr wrap="square">
            <a:spAutoFit/>
          </a:bodyPr>
          <a:lstStyle/>
          <a:p>
            <a:endParaRPr lang="en-US" sz="2000" b="1" dirty="0">
              <a:solidFill>
                <a:schemeClr val="bg2">
                  <a:lumMod val="75000"/>
                </a:schemeClr>
              </a:solidFill>
            </a:endParaRPr>
          </a:p>
          <a:p>
            <a:pPr algn="ctr"/>
            <a:r>
              <a:rPr lang="en-US" sz="2000" b="1" dirty="0">
                <a:solidFill>
                  <a:schemeClr val="bg2">
                    <a:lumMod val="75000"/>
                  </a:schemeClr>
                </a:solidFill>
              </a:rPr>
              <a:t>Remaining volume after all steps:  8,750 articles / </a:t>
            </a:r>
            <a:r>
              <a:rPr lang="en-US" sz="2000" b="1" dirty="0" err="1">
                <a:solidFill>
                  <a:schemeClr val="bg2">
                    <a:lumMod val="75000"/>
                  </a:schemeClr>
                </a:solidFill>
              </a:rPr>
              <a:t>mo</a:t>
            </a:r>
            <a:r>
              <a:rPr lang="en-US" sz="2000" b="1" dirty="0">
                <a:solidFill>
                  <a:schemeClr val="bg2">
                    <a:lumMod val="75000"/>
                  </a:schemeClr>
                </a:solidFill>
              </a:rPr>
              <a:t> (99.2% reduction)</a:t>
            </a:r>
            <a:br>
              <a:rPr lang="en-US" sz="2000" b="1" dirty="0">
                <a:solidFill>
                  <a:schemeClr val="bg2">
                    <a:lumMod val="75000"/>
                  </a:schemeClr>
                </a:solidFill>
              </a:rPr>
            </a:br>
            <a:endParaRPr lang="en-US" sz="2000" b="1" dirty="0">
              <a:solidFill>
                <a:schemeClr val="bg2">
                  <a:lumMod val="75000"/>
                </a:schemeClr>
              </a:solidFill>
            </a:endParaRPr>
          </a:p>
        </p:txBody>
      </p:sp>
      <p:pic>
        <p:nvPicPr>
          <p:cNvPr id="6" name="Picture 5" descr="ard_pipeline_version02.png"/>
          <p:cNvPicPr>
            <a:picLocks noChangeAspect="1"/>
          </p:cNvPicPr>
          <p:nvPr/>
        </p:nvPicPr>
        <p:blipFill rotWithShape="1">
          <a:blip r:embed="rId3" cstate="print">
            <a:extLst>
              <a:ext uri="{28A0092B-C50C-407E-A947-70E740481C1C}">
                <a14:useLocalDpi xmlns:a14="http://schemas.microsoft.com/office/drawing/2010/main" val="0"/>
              </a:ext>
            </a:extLst>
          </a:blip>
          <a:srcRect l="67928" t="55763" r="6767" b="25006"/>
          <a:stretch/>
        </p:blipFill>
        <p:spPr>
          <a:xfrm>
            <a:off x="775252" y="1418086"/>
            <a:ext cx="3585936" cy="2725311"/>
          </a:xfrm>
          <a:prstGeom prst="rect">
            <a:avLst/>
          </a:prstGeom>
        </p:spPr>
      </p:pic>
      <p:sp>
        <p:nvSpPr>
          <p:cNvPr id="7" name="Slide Number Placeholder 3">
            <a:extLst>
              <a:ext uri="{FF2B5EF4-FFF2-40B4-BE49-F238E27FC236}">
                <a16:creationId xmlns:a16="http://schemas.microsoft.com/office/drawing/2014/main" id="{02343B13-3C7A-4522-8680-4F32528F1430}"/>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26</a:t>
            </a:fld>
            <a:endParaRPr lang="en-US" dirty="0">
              <a:solidFill>
                <a:srgbClr val="FFFFFF"/>
              </a:solidFill>
            </a:endParaRPr>
          </a:p>
        </p:txBody>
      </p:sp>
    </p:spTree>
    <p:extLst>
      <p:ext uri="{BB962C8B-B14F-4D97-AF65-F5344CB8AC3E}">
        <p14:creationId xmlns:p14="http://schemas.microsoft.com/office/powerpoint/2010/main" val="3723781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Web Front End </a:t>
            </a:r>
          </a:p>
        </p:txBody>
      </p:sp>
      <p:pic>
        <p:nvPicPr>
          <p:cNvPr id="2" name="Picture 1"/>
          <p:cNvPicPr>
            <a:picLocks noChangeAspect="1"/>
          </p:cNvPicPr>
          <p:nvPr/>
        </p:nvPicPr>
        <p:blipFill rotWithShape="1">
          <a:blip r:embed="rId3"/>
          <a:srcRect l="9915" t="8828" r="12844" b="4000"/>
          <a:stretch/>
        </p:blipFill>
        <p:spPr>
          <a:xfrm>
            <a:off x="1752601" y="838200"/>
            <a:ext cx="8534401" cy="6019801"/>
          </a:xfrm>
          <a:prstGeom prst="rect">
            <a:avLst/>
          </a:prstGeom>
        </p:spPr>
      </p:pic>
      <p:sp>
        <p:nvSpPr>
          <p:cNvPr id="4" name="Slide Number Placeholder 3">
            <a:extLst>
              <a:ext uri="{FF2B5EF4-FFF2-40B4-BE49-F238E27FC236}">
                <a16:creationId xmlns:a16="http://schemas.microsoft.com/office/drawing/2014/main" id="{E76A98D5-A7E3-4684-93AE-EEC54E62D4C0}"/>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27</a:t>
            </a:fld>
            <a:endParaRPr lang="en-US" dirty="0">
              <a:solidFill>
                <a:srgbClr val="FFFFFF"/>
              </a:solidFill>
            </a:endParaRPr>
          </a:p>
        </p:txBody>
      </p:sp>
    </p:spTree>
    <p:extLst>
      <p:ext uri="{BB962C8B-B14F-4D97-AF65-F5344CB8AC3E}">
        <p14:creationId xmlns:p14="http://schemas.microsoft.com/office/powerpoint/2010/main" val="1474046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5972910" y="1219200"/>
            <a:ext cx="3323490" cy="914400"/>
            <a:chOff x="4419600" y="1510077"/>
            <a:chExt cx="3276600" cy="914400"/>
          </a:xfrm>
        </p:grpSpPr>
        <p:sp>
          <p:nvSpPr>
            <p:cNvPr id="4" name="Trapezoid 3"/>
            <p:cNvSpPr/>
            <p:nvPr/>
          </p:nvSpPr>
          <p:spPr bwMode="auto">
            <a:xfrm rot="10800000">
              <a:off x="4419600" y="1510077"/>
              <a:ext cx="3276600" cy="914400"/>
            </a:xfrm>
            <a:prstGeom prst="trapezoid">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chemeClr val="tx1"/>
                </a:solidFill>
                <a:latin typeface="Arial" charset="0"/>
                <a:ea typeface="ヒラギノ角ゴ Pro W3" pitchFamily="1" charset="-128"/>
              </a:endParaRPr>
            </a:p>
          </p:txBody>
        </p:sp>
        <p:sp>
          <p:nvSpPr>
            <p:cNvPr id="12" name="Rectangle 11"/>
            <p:cNvSpPr/>
            <p:nvPr/>
          </p:nvSpPr>
          <p:spPr bwMode="auto">
            <a:xfrm>
              <a:off x="4876800" y="1755528"/>
              <a:ext cx="2285997" cy="423497"/>
            </a:xfrm>
            <a:prstGeom prst="rect">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ea typeface="ヒラギノ角ゴ Pro W3" pitchFamily="1" charset="-128"/>
                </a:rPr>
                <a:t>515,000</a:t>
              </a:r>
            </a:p>
          </p:txBody>
        </p:sp>
      </p:grpSp>
      <p:sp>
        <p:nvSpPr>
          <p:cNvPr id="13" name="Rectangle 12"/>
          <p:cNvSpPr/>
          <p:nvPr/>
        </p:nvSpPr>
        <p:spPr bwMode="auto">
          <a:xfrm>
            <a:off x="3036282" y="1960967"/>
            <a:ext cx="3164117" cy="42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000" dirty="0">
                <a:solidFill>
                  <a:schemeClr val="bg2">
                    <a:lumMod val="75000"/>
                  </a:schemeClr>
                </a:solidFill>
              </a:rPr>
              <a:t>TF-IDF Similarity Detector</a:t>
            </a:r>
            <a:endParaRPr lang="en-US" sz="2000" dirty="0">
              <a:solidFill>
                <a:schemeClr val="bg2">
                  <a:lumMod val="75000"/>
                </a:schemeClr>
              </a:solidFill>
              <a:latin typeface="Arial" charset="0"/>
              <a:ea typeface="ヒラギノ角ゴ Pro W3" pitchFamily="1" charset="-128"/>
            </a:endParaRPr>
          </a:p>
        </p:txBody>
      </p:sp>
      <p:grpSp>
        <p:nvGrpSpPr>
          <p:cNvPr id="25" name="Group 24"/>
          <p:cNvGrpSpPr/>
          <p:nvPr/>
        </p:nvGrpSpPr>
        <p:grpSpPr>
          <a:xfrm>
            <a:off x="6246663" y="2155015"/>
            <a:ext cx="2836978" cy="939633"/>
            <a:chOff x="4724396" y="2653067"/>
            <a:chExt cx="2667000" cy="750277"/>
          </a:xfrm>
        </p:grpSpPr>
        <p:sp>
          <p:nvSpPr>
            <p:cNvPr id="8" name="Trapezoid 7"/>
            <p:cNvSpPr/>
            <p:nvPr/>
          </p:nvSpPr>
          <p:spPr bwMode="auto">
            <a:xfrm rot="10800000">
              <a:off x="4724396" y="2653067"/>
              <a:ext cx="2667000" cy="750277"/>
            </a:xfrm>
            <a:prstGeom prst="trapezoid">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chemeClr val="tx1"/>
                </a:solidFill>
                <a:latin typeface="Arial" charset="0"/>
                <a:ea typeface="ヒラギノ角ゴ Pro W3" pitchFamily="1" charset="-128"/>
              </a:endParaRPr>
            </a:p>
          </p:txBody>
        </p:sp>
        <p:sp>
          <p:nvSpPr>
            <p:cNvPr id="14" name="Rectangle 13"/>
            <p:cNvSpPr/>
            <p:nvPr/>
          </p:nvSpPr>
          <p:spPr bwMode="auto">
            <a:xfrm>
              <a:off x="4906108" y="2827994"/>
              <a:ext cx="2285997" cy="423497"/>
            </a:xfrm>
            <a:prstGeom prst="rect">
              <a:avLst/>
            </a:prstGeom>
            <a:no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ea typeface="ヒラギノ角ゴ Pro W3" pitchFamily="1" charset="-128"/>
                </a:rPr>
                <a:t>245,000</a:t>
              </a:r>
            </a:p>
          </p:txBody>
        </p:sp>
      </p:grpSp>
      <p:sp>
        <p:nvSpPr>
          <p:cNvPr id="15" name="Rectangle 14"/>
          <p:cNvSpPr/>
          <p:nvPr/>
        </p:nvSpPr>
        <p:spPr bwMode="auto">
          <a:xfrm>
            <a:off x="4126524" y="3741009"/>
            <a:ext cx="2502877" cy="42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000" dirty="0">
                <a:solidFill>
                  <a:schemeClr val="bg2">
                    <a:lumMod val="75000"/>
                  </a:schemeClr>
                </a:solidFill>
                <a:latin typeface="Arial" charset="0"/>
                <a:ea typeface="ヒラギノ角ゴ Pro W3" pitchFamily="1" charset="-128"/>
              </a:rPr>
              <a:t>Relevancy Classifier</a:t>
            </a:r>
          </a:p>
        </p:txBody>
      </p:sp>
      <p:grpSp>
        <p:nvGrpSpPr>
          <p:cNvPr id="26" name="Group 25"/>
          <p:cNvGrpSpPr/>
          <p:nvPr/>
        </p:nvGrpSpPr>
        <p:grpSpPr>
          <a:xfrm>
            <a:off x="6468208" y="3081535"/>
            <a:ext cx="2375876" cy="934930"/>
            <a:chOff x="4952997" y="3681415"/>
            <a:chExt cx="2209800" cy="750277"/>
          </a:xfrm>
        </p:grpSpPr>
        <p:sp>
          <p:nvSpPr>
            <p:cNvPr id="9" name="Trapezoid 8"/>
            <p:cNvSpPr/>
            <p:nvPr/>
          </p:nvSpPr>
          <p:spPr bwMode="auto">
            <a:xfrm rot="10800000">
              <a:off x="4952997" y="3681415"/>
              <a:ext cx="2209800" cy="750277"/>
            </a:xfrm>
            <a:prstGeom prst="trapezoid">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chemeClr val="tx1"/>
                </a:solidFill>
                <a:latin typeface="Arial" charset="0"/>
                <a:ea typeface="ヒラギノ角ゴ Pro W3" pitchFamily="1" charset="-128"/>
              </a:endParaRPr>
            </a:p>
          </p:txBody>
        </p:sp>
        <p:sp>
          <p:nvSpPr>
            <p:cNvPr id="16" name="Rectangle 15"/>
            <p:cNvSpPr/>
            <p:nvPr/>
          </p:nvSpPr>
          <p:spPr bwMode="auto">
            <a:xfrm>
              <a:off x="5322277" y="3830515"/>
              <a:ext cx="1459524" cy="423497"/>
            </a:xfrm>
            <a:prstGeom prst="rect">
              <a:avLst/>
            </a:prstGeom>
            <a:no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ea typeface="ヒラギノ角ゴ Pro W3" pitchFamily="1" charset="-128"/>
                </a:rPr>
                <a:t>140,000</a:t>
              </a:r>
            </a:p>
          </p:txBody>
        </p:sp>
      </p:grpSp>
      <p:sp>
        <p:nvSpPr>
          <p:cNvPr id="17" name="Rectangle 16"/>
          <p:cNvSpPr/>
          <p:nvPr/>
        </p:nvSpPr>
        <p:spPr bwMode="auto">
          <a:xfrm>
            <a:off x="3193366" y="2784943"/>
            <a:ext cx="3131234" cy="42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2000" dirty="0">
                <a:solidFill>
                  <a:schemeClr val="bg2">
                    <a:lumMod val="75000"/>
                  </a:schemeClr>
                </a:solidFill>
                <a:latin typeface="Arial" charset="0"/>
                <a:ea typeface="ヒラギノ角ゴ Pro W3" pitchFamily="1" charset="-128"/>
              </a:rPr>
              <a:t>Entity Similarity Detector</a:t>
            </a:r>
          </a:p>
        </p:txBody>
      </p:sp>
      <p:grpSp>
        <p:nvGrpSpPr>
          <p:cNvPr id="27" name="Group 26"/>
          <p:cNvGrpSpPr/>
          <p:nvPr/>
        </p:nvGrpSpPr>
        <p:grpSpPr>
          <a:xfrm>
            <a:off x="6719708" y="4010451"/>
            <a:ext cx="1890892" cy="943016"/>
            <a:chOff x="5181598" y="5091477"/>
            <a:chExt cx="1752600" cy="750277"/>
          </a:xfrm>
        </p:grpSpPr>
        <p:sp>
          <p:nvSpPr>
            <p:cNvPr id="10" name="Trapezoid 9"/>
            <p:cNvSpPr/>
            <p:nvPr/>
          </p:nvSpPr>
          <p:spPr bwMode="auto">
            <a:xfrm rot="10800000">
              <a:off x="5181598" y="5091477"/>
              <a:ext cx="1752600" cy="750277"/>
            </a:xfrm>
            <a:prstGeom prst="trapezoi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chemeClr val="tx1"/>
                </a:solidFill>
                <a:latin typeface="Arial" charset="0"/>
                <a:ea typeface="ヒラギノ角ゴ Pro W3" pitchFamily="1" charset="-128"/>
              </a:endParaRPr>
            </a:p>
          </p:txBody>
        </p:sp>
        <p:sp>
          <p:nvSpPr>
            <p:cNvPr id="18" name="Rectangle 17"/>
            <p:cNvSpPr/>
            <p:nvPr/>
          </p:nvSpPr>
          <p:spPr bwMode="auto">
            <a:xfrm>
              <a:off x="5439503" y="5285638"/>
              <a:ext cx="1236787" cy="423497"/>
            </a:xfrm>
            <a:prstGeom prst="rect">
              <a:avLst/>
            </a:prstGeom>
            <a:no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ea typeface="ヒラギノ角ゴ Pro W3" pitchFamily="1" charset="-128"/>
                </a:rPr>
                <a:t>8,750</a:t>
              </a:r>
            </a:p>
          </p:txBody>
        </p:sp>
      </p:grpSp>
      <p:grpSp>
        <p:nvGrpSpPr>
          <p:cNvPr id="31" name="Group 30"/>
          <p:cNvGrpSpPr/>
          <p:nvPr/>
        </p:nvGrpSpPr>
        <p:grpSpPr>
          <a:xfrm>
            <a:off x="6977615" y="4971794"/>
            <a:ext cx="1378173" cy="893634"/>
            <a:chOff x="5448293" y="5997861"/>
            <a:chExt cx="1236786" cy="750277"/>
          </a:xfrm>
        </p:grpSpPr>
        <p:sp>
          <p:nvSpPr>
            <p:cNvPr id="23" name="Trapezoid 22"/>
            <p:cNvSpPr/>
            <p:nvPr/>
          </p:nvSpPr>
          <p:spPr bwMode="auto">
            <a:xfrm rot="10800000">
              <a:off x="5448293" y="5997861"/>
              <a:ext cx="1236786" cy="750277"/>
            </a:xfrm>
            <a:prstGeom prst="trapezoid">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chemeClr val="tx1"/>
                </a:solidFill>
                <a:latin typeface="Arial" charset="0"/>
                <a:ea typeface="ヒラギノ角ゴ Pro W3" pitchFamily="1" charset="-128"/>
              </a:endParaRPr>
            </a:p>
          </p:txBody>
        </p:sp>
        <p:sp>
          <p:nvSpPr>
            <p:cNvPr id="29" name="Rectangle 28"/>
            <p:cNvSpPr/>
            <p:nvPr/>
          </p:nvSpPr>
          <p:spPr bwMode="auto">
            <a:xfrm>
              <a:off x="5583876" y="6196740"/>
              <a:ext cx="1006715" cy="42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charset="0"/>
                  <a:ea typeface="ヒラギノ角ゴ Pro W3" pitchFamily="1" charset="-128"/>
                </a:rPr>
                <a:t>1,250</a:t>
              </a:r>
            </a:p>
          </p:txBody>
        </p:sp>
      </p:grpSp>
      <p:sp>
        <p:nvSpPr>
          <p:cNvPr id="30" name="Rectangle 29"/>
          <p:cNvSpPr/>
          <p:nvPr/>
        </p:nvSpPr>
        <p:spPr bwMode="auto">
          <a:xfrm>
            <a:off x="4951828" y="4799415"/>
            <a:ext cx="1946287" cy="42349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2000" dirty="0">
                <a:solidFill>
                  <a:schemeClr val="bg2">
                    <a:lumMod val="75000"/>
                  </a:schemeClr>
                </a:solidFill>
                <a:latin typeface="Arial" charset="0"/>
                <a:ea typeface="ヒラギノ角ゴ Pro W3" pitchFamily="1" charset="-128"/>
              </a:rPr>
              <a:t>Web Front End</a:t>
            </a:r>
          </a:p>
        </p:txBody>
      </p:sp>
      <p:sp>
        <p:nvSpPr>
          <p:cNvPr id="28" name="Rectangle 27"/>
          <p:cNvSpPr/>
          <p:nvPr/>
        </p:nvSpPr>
        <p:spPr bwMode="auto">
          <a:xfrm>
            <a:off x="4126525" y="6031697"/>
            <a:ext cx="6798978" cy="7230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400" dirty="0">
                <a:solidFill>
                  <a:schemeClr val="accent1"/>
                </a:solidFill>
              </a:rPr>
              <a:t>1,250:  </a:t>
            </a:r>
            <a:r>
              <a:rPr lang="en-US" sz="2400" dirty="0">
                <a:solidFill>
                  <a:schemeClr val="bg2">
                    <a:lumMod val="75000"/>
                  </a:schemeClr>
                </a:solidFill>
              </a:rPr>
              <a:t>Average number of articles / month identifying a potential arrest-related death</a:t>
            </a:r>
            <a:endParaRPr lang="en-US" sz="2400" dirty="0">
              <a:solidFill>
                <a:schemeClr val="bg2">
                  <a:lumMod val="75000"/>
                </a:schemeClr>
              </a:solidFill>
              <a:latin typeface="Arial" charset="0"/>
              <a:ea typeface="ヒラギノ角ゴ Pro W3" pitchFamily="1" charset="-128"/>
            </a:endParaRPr>
          </a:p>
        </p:txBody>
      </p:sp>
      <p:cxnSp>
        <p:nvCxnSpPr>
          <p:cNvPr id="6" name="Straight Arrow Connector 5"/>
          <p:cNvCxnSpPr/>
          <p:nvPr/>
        </p:nvCxnSpPr>
        <p:spPr bwMode="auto">
          <a:xfrm>
            <a:off x="7620000" y="5677919"/>
            <a:ext cx="0" cy="382912"/>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32" name="Rectangle 31"/>
          <p:cNvSpPr/>
          <p:nvPr/>
        </p:nvSpPr>
        <p:spPr bwMode="auto">
          <a:xfrm>
            <a:off x="1524001" y="1126288"/>
            <a:ext cx="4355113" cy="74753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2000" dirty="0">
                <a:solidFill>
                  <a:schemeClr val="bg2">
                    <a:lumMod val="75000"/>
                  </a:schemeClr>
                </a:solidFill>
              </a:rPr>
              <a:t>Typical monthly media alert volume (after initial text processing)</a:t>
            </a:r>
          </a:p>
        </p:txBody>
      </p:sp>
      <p:sp>
        <p:nvSpPr>
          <p:cNvPr id="5" name="Title 4"/>
          <p:cNvSpPr>
            <a:spLocks noGrp="1"/>
          </p:cNvSpPr>
          <p:nvPr>
            <p:ph type="title"/>
          </p:nvPr>
        </p:nvSpPr>
        <p:spPr/>
        <p:txBody>
          <a:bodyPr/>
          <a:lstStyle/>
          <a:p>
            <a:r>
              <a:rPr lang="en-US" dirty="0"/>
              <a:t>Overall reduction in article volume </a:t>
            </a:r>
          </a:p>
        </p:txBody>
      </p:sp>
      <p:sp>
        <p:nvSpPr>
          <p:cNvPr id="33" name="Slide Number Placeholder 3">
            <a:extLst>
              <a:ext uri="{FF2B5EF4-FFF2-40B4-BE49-F238E27FC236}">
                <a16:creationId xmlns:a16="http://schemas.microsoft.com/office/drawing/2014/main" id="{1CE80425-7693-4962-AC49-93AD262A9FDC}"/>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28</a:t>
            </a:fld>
            <a:endParaRPr lang="en-US" dirty="0">
              <a:solidFill>
                <a:srgbClr val="FFFFFF"/>
              </a:solidFill>
            </a:endParaRPr>
          </a:p>
        </p:txBody>
      </p:sp>
    </p:spTree>
    <p:extLst>
      <p:ext uri="{BB962C8B-B14F-4D97-AF65-F5344CB8AC3E}">
        <p14:creationId xmlns:p14="http://schemas.microsoft.com/office/powerpoint/2010/main" val="1151612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a:xfrm>
            <a:off x="609600" y="1166018"/>
            <a:ext cx="10972800" cy="4525963"/>
          </a:xfrm>
        </p:spPr>
        <p:txBody>
          <a:bodyPr/>
          <a:lstStyle/>
          <a:p>
            <a:r>
              <a:rPr lang="en-US" dirty="0"/>
              <a:t>What to build vs. what to buy?</a:t>
            </a:r>
          </a:p>
          <a:p>
            <a:endParaRPr lang="en-US" dirty="0"/>
          </a:p>
          <a:p>
            <a:r>
              <a:rPr lang="en-US" dirty="0"/>
              <a:t>Acceptable amount of loss</a:t>
            </a:r>
          </a:p>
          <a:p>
            <a:endParaRPr lang="en-US" dirty="0"/>
          </a:p>
          <a:p>
            <a:r>
              <a:rPr lang="en-US" dirty="0"/>
              <a:t>Monitoring of manual coding (quality control)</a:t>
            </a:r>
          </a:p>
          <a:p>
            <a:pPr lvl="2"/>
            <a:r>
              <a:rPr lang="en-US" sz="2000" dirty="0"/>
              <a:t>”</a:t>
            </a:r>
            <a:r>
              <a:rPr lang="en-US" sz="2400" dirty="0"/>
              <a:t>Unknown” queue</a:t>
            </a:r>
          </a:p>
          <a:p>
            <a:pPr lvl="2"/>
            <a:r>
              <a:rPr lang="en-US" sz="2400" dirty="0"/>
              <a:t>“Known decedent” identification and linking</a:t>
            </a:r>
          </a:p>
          <a:p>
            <a:pPr lvl="2"/>
            <a:r>
              <a:rPr lang="en-US" sz="2400" dirty="0"/>
              <a:t>Resolving disagreements between coders and the Relevancy Classifier</a:t>
            </a:r>
          </a:p>
          <a:p>
            <a:pPr lvl="2"/>
            <a:r>
              <a:rPr lang="en-US" sz="2400" dirty="0"/>
              <a:t>Comparing with external sources</a:t>
            </a:r>
          </a:p>
        </p:txBody>
      </p:sp>
    </p:spTree>
    <p:extLst>
      <p:ext uri="{BB962C8B-B14F-4D97-AF65-F5344CB8AC3E}">
        <p14:creationId xmlns:p14="http://schemas.microsoft.com/office/powerpoint/2010/main" val="1027961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587" y="790576"/>
            <a:ext cx="8089900" cy="6067425"/>
          </a:xfrm>
          <a:prstGeom prst="rect">
            <a:avLst/>
          </a:prstGeom>
        </p:spPr>
      </p:pic>
      <p:sp>
        <p:nvSpPr>
          <p:cNvPr id="2" name="Title 1"/>
          <p:cNvSpPr>
            <a:spLocks noGrp="1"/>
          </p:cNvSpPr>
          <p:nvPr>
            <p:ph type="title"/>
          </p:nvPr>
        </p:nvSpPr>
        <p:spPr/>
        <p:txBody>
          <a:bodyPr/>
          <a:lstStyle/>
          <a:p>
            <a:r>
              <a:rPr lang="en-US" dirty="0"/>
              <a:t>RTI at a Glance</a:t>
            </a:r>
          </a:p>
        </p:txBody>
      </p:sp>
      <p:sp>
        <p:nvSpPr>
          <p:cNvPr id="4" name="TextBox 3"/>
          <p:cNvSpPr txBox="1"/>
          <p:nvPr/>
        </p:nvSpPr>
        <p:spPr>
          <a:xfrm>
            <a:off x="6325570" y="3124201"/>
            <a:ext cx="1858201" cy="3170099"/>
          </a:xfrm>
          <a:prstGeom prst="rect">
            <a:avLst/>
          </a:prstGeom>
          <a:noFill/>
        </p:spPr>
        <p:txBody>
          <a:bodyPr wrap="none" rtlCol="0">
            <a:spAutoFit/>
          </a:bodyPr>
          <a:lstStyle/>
          <a:p>
            <a:pPr algn="r">
              <a:lnSpc>
                <a:spcPts val="2040"/>
              </a:lnSpc>
            </a:pPr>
            <a:r>
              <a:rPr lang="en-US" sz="1000" b="1" dirty="0">
                <a:solidFill>
                  <a:schemeClr val="bg2">
                    <a:lumMod val="75000"/>
                  </a:schemeClr>
                </a:solidFill>
              </a:rPr>
              <a:t>Research Triangle Park, NC</a:t>
            </a:r>
          </a:p>
          <a:p>
            <a:pPr algn="r">
              <a:lnSpc>
                <a:spcPts val="2040"/>
              </a:lnSpc>
            </a:pPr>
            <a:r>
              <a:rPr lang="en-US" sz="1000" dirty="0">
                <a:solidFill>
                  <a:schemeClr val="bg2">
                    <a:lumMod val="75000"/>
                  </a:schemeClr>
                </a:solidFill>
              </a:rPr>
              <a:t>Ann Arbor, MI</a:t>
            </a:r>
          </a:p>
          <a:p>
            <a:pPr algn="r">
              <a:lnSpc>
                <a:spcPts val="2040"/>
              </a:lnSpc>
            </a:pPr>
            <a:r>
              <a:rPr lang="en-US" sz="1000" dirty="0">
                <a:solidFill>
                  <a:schemeClr val="bg2">
                    <a:lumMod val="75000"/>
                  </a:schemeClr>
                </a:solidFill>
              </a:rPr>
              <a:t>Atlanta, GA</a:t>
            </a:r>
          </a:p>
          <a:p>
            <a:pPr algn="r">
              <a:lnSpc>
                <a:spcPts val="2040"/>
              </a:lnSpc>
            </a:pPr>
            <a:r>
              <a:rPr lang="en-US" sz="1000" dirty="0">
                <a:solidFill>
                  <a:schemeClr val="bg2">
                    <a:lumMod val="75000"/>
                  </a:schemeClr>
                </a:solidFill>
              </a:rPr>
              <a:t>Berkeley, CA</a:t>
            </a:r>
          </a:p>
          <a:p>
            <a:pPr algn="r">
              <a:lnSpc>
                <a:spcPts val="2040"/>
              </a:lnSpc>
            </a:pPr>
            <a:r>
              <a:rPr lang="en-US" sz="1000" dirty="0">
                <a:solidFill>
                  <a:schemeClr val="bg2">
                    <a:lumMod val="75000"/>
                  </a:schemeClr>
                </a:solidFill>
              </a:rPr>
              <a:t>Chicago, IL</a:t>
            </a:r>
          </a:p>
          <a:p>
            <a:pPr algn="r">
              <a:lnSpc>
                <a:spcPts val="2040"/>
              </a:lnSpc>
            </a:pPr>
            <a:r>
              <a:rPr lang="en-US" sz="1000" dirty="0">
                <a:solidFill>
                  <a:schemeClr val="bg2">
                    <a:lumMod val="75000"/>
                  </a:schemeClr>
                </a:solidFill>
              </a:rPr>
              <a:t>Fort Collins, CO</a:t>
            </a:r>
          </a:p>
          <a:p>
            <a:pPr algn="r">
              <a:lnSpc>
                <a:spcPts val="2040"/>
              </a:lnSpc>
            </a:pPr>
            <a:r>
              <a:rPr lang="en-US" sz="1000" dirty="0">
                <a:solidFill>
                  <a:schemeClr val="bg2">
                    <a:lumMod val="75000"/>
                  </a:schemeClr>
                </a:solidFill>
              </a:rPr>
              <a:t>Portland, OR</a:t>
            </a:r>
          </a:p>
          <a:p>
            <a:pPr algn="r">
              <a:lnSpc>
                <a:spcPts val="2040"/>
              </a:lnSpc>
            </a:pPr>
            <a:r>
              <a:rPr lang="en-US" sz="1000" dirty="0">
                <a:solidFill>
                  <a:schemeClr val="bg2">
                    <a:lumMod val="75000"/>
                  </a:schemeClr>
                </a:solidFill>
              </a:rPr>
              <a:t>Rockville, MD</a:t>
            </a:r>
          </a:p>
          <a:p>
            <a:pPr algn="r">
              <a:lnSpc>
                <a:spcPts val="2040"/>
              </a:lnSpc>
            </a:pPr>
            <a:r>
              <a:rPr lang="en-US" sz="1000" dirty="0">
                <a:solidFill>
                  <a:schemeClr val="bg2">
                    <a:lumMod val="75000"/>
                  </a:schemeClr>
                </a:solidFill>
              </a:rPr>
              <a:t>San Francisco, CA</a:t>
            </a:r>
          </a:p>
          <a:p>
            <a:pPr algn="r">
              <a:lnSpc>
                <a:spcPts val="2040"/>
              </a:lnSpc>
            </a:pPr>
            <a:r>
              <a:rPr lang="en-US" sz="1000" dirty="0">
                <a:solidFill>
                  <a:schemeClr val="bg2">
                    <a:lumMod val="75000"/>
                  </a:schemeClr>
                </a:solidFill>
              </a:rPr>
              <a:t>Seattle, WA</a:t>
            </a:r>
          </a:p>
          <a:p>
            <a:pPr algn="r">
              <a:lnSpc>
                <a:spcPts val="2040"/>
              </a:lnSpc>
            </a:pPr>
            <a:r>
              <a:rPr lang="en-US" sz="1000" dirty="0">
                <a:solidFill>
                  <a:schemeClr val="bg2">
                    <a:lumMod val="75000"/>
                  </a:schemeClr>
                </a:solidFill>
              </a:rPr>
              <a:t>Waltham, MA</a:t>
            </a:r>
          </a:p>
          <a:p>
            <a:pPr algn="r">
              <a:lnSpc>
                <a:spcPts val="2040"/>
              </a:lnSpc>
            </a:pPr>
            <a:r>
              <a:rPr lang="en-US" sz="1000" dirty="0">
                <a:solidFill>
                  <a:schemeClr val="bg2">
                    <a:lumMod val="75000"/>
                  </a:schemeClr>
                </a:solidFill>
              </a:rPr>
              <a:t>Washington, DC</a:t>
            </a:r>
          </a:p>
        </p:txBody>
      </p:sp>
      <p:sp>
        <p:nvSpPr>
          <p:cNvPr id="5" name="TextBox 4"/>
          <p:cNvSpPr txBox="1"/>
          <p:nvPr/>
        </p:nvSpPr>
        <p:spPr>
          <a:xfrm>
            <a:off x="8609580" y="3124201"/>
            <a:ext cx="2063385" cy="3170099"/>
          </a:xfrm>
          <a:prstGeom prst="rect">
            <a:avLst/>
          </a:prstGeom>
          <a:noFill/>
        </p:spPr>
        <p:txBody>
          <a:bodyPr wrap="none" rtlCol="0">
            <a:spAutoFit/>
          </a:bodyPr>
          <a:lstStyle/>
          <a:p>
            <a:pPr>
              <a:lnSpc>
                <a:spcPts val="2040"/>
              </a:lnSpc>
            </a:pPr>
            <a:r>
              <a:rPr lang="en-US" sz="1000" dirty="0">
                <a:solidFill>
                  <a:schemeClr val="bg2">
                    <a:lumMod val="75000"/>
                  </a:schemeClr>
                </a:solidFill>
              </a:rPr>
              <a:t>Abu Dhabi, United Arab Emirates</a:t>
            </a:r>
          </a:p>
          <a:p>
            <a:pPr>
              <a:lnSpc>
                <a:spcPts val="2040"/>
              </a:lnSpc>
            </a:pPr>
            <a:r>
              <a:rPr lang="en-US" sz="1000" dirty="0">
                <a:solidFill>
                  <a:schemeClr val="bg2">
                    <a:lumMod val="75000"/>
                  </a:schemeClr>
                </a:solidFill>
              </a:rPr>
              <a:t>Barcelona, Spain</a:t>
            </a:r>
          </a:p>
          <a:p>
            <a:pPr>
              <a:lnSpc>
                <a:spcPts val="2040"/>
              </a:lnSpc>
            </a:pPr>
            <a:r>
              <a:rPr lang="en-US" sz="1000" dirty="0">
                <a:solidFill>
                  <a:schemeClr val="bg2">
                    <a:lumMod val="75000"/>
                  </a:schemeClr>
                </a:solidFill>
              </a:rPr>
              <a:t>Beijing, China</a:t>
            </a:r>
          </a:p>
          <a:p>
            <a:pPr>
              <a:lnSpc>
                <a:spcPts val="2040"/>
              </a:lnSpc>
            </a:pPr>
            <a:r>
              <a:rPr lang="en-US" sz="1000" dirty="0">
                <a:solidFill>
                  <a:schemeClr val="bg2">
                    <a:lumMod val="75000"/>
                  </a:schemeClr>
                </a:solidFill>
              </a:rPr>
              <a:t>Belfast, Northern Ireland</a:t>
            </a:r>
          </a:p>
          <a:p>
            <a:pPr>
              <a:lnSpc>
                <a:spcPts val="2040"/>
              </a:lnSpc>
            </a:pPr>
            <a:r>
              <a:rPr lang="en-US" sz="1000" dirty="0">
                <a:solidFill>
                  <a:schemeClr val="bg2">
                    <a:lumMod val="75000"/>
                  </a:schemeClr>
                </a:solidFill>
              </a:rPr>
              <a:t>Jakarta, Indonesia</a:t>
            </a:r>
          </a:p>
          <a:p>
            <a:pPr>
              <a:lnSpc>
                <a:spcPts val="2040"/>
              </a:lnSpc>
            </a:pPr>
            <a:r>
              <a:rPr lang="en-US" sz="1000" dirty="0">
                <a:solidFill>
                  <a:schemeClr val="bg2">
                    <a:lumMod val="75000"/>
                  </a:schemeClr>
                </a:solidFill>
              </a:rPr>
              <a:t>Kuala Lumpur, Malaysia</a:t>
            </a:r>
          </a:p>
          <a:p>
            <a:pPr>
              <a:lnSpc>
                <a:spcPts val="2040"/>
              </a:lnSpc>
            </a:pPr>
            <a:r>
              <a:rPr lang="en-US" sz="1000" dirty="0" err="1">
                <a:solidFill>
                  <a:schemeClr val="bg2">
                    <a:lumMod val="75000"/>
                  </a:schemeClr>
                </a:solidFill>
              </a:rPr>
              <a:t>Ljungskile</a:t>
            </a:r>
            <a:r>
              <a:rPr lang="en-US" sz="1000" dirty="0">
                <a:solidFill>
                  <a:schemeClr val="bg2">
                    <a:lumMod val="75000"/>
                  </a:schemeClr>
                </a:solidFill>
              </a:rPr>
              <a:t>, Sweden</a:t>
            </a:r>
          </a:p>
          <a:p>
            <a:pPr>
              <a:lnSpc>
                <a:spcPts val="2040"/>
              </a:lnSpc>
            </a:pPr>
            <a:r>
              <a:rPr lang="en-US" sz="1000" dirty="0">
                <a:solidFill>
                  <a:schemeClr val="bg2">
                    <a:lumMod val="75000"/>
                  </a:schemeClr>
                </a:solidFill>
              </a:rPr>
              <a:t>Manchester, United Kingdom</a:t>
            </a:r>
          </a:p>
          <a:p>
            <a:pPr>
              <a:lnSpc>
                <a:spcPts val="2040"/>
              </a:lnSpc>
            </a:pPr>
            <a:r>
              <a:rPr lang="en-US" sz="1000" dirty="0">
                <a:solidFill>
                  <a:schemeClr val="bg2">
                    <a:lumMod val="75000"/>
                  </a:schemeClr>
                </a:solidFill>
              </a:rPr>
              <a:t>Nairobi, Kenya</a:t>
            </a:r>
          </a:p>
          <a:p>
            <a:pPr>
              <a:lnSpc>
                <a:spcPts val="2040"/>
              </a:lnSpc>
            </a:pPr>
            <a:r>
              <a:rPr lang="en-US" sz="1000" dirty="0">
                <a:solidFill>
                  <a:schemeClr val="bg2">
                    <a:lumMod val="75000"/>
                  </a:schemeClr>
                </a:solidFill>
              </a:rPr>
              <a:t>New Delhi, India</a:t>
            </a:r>
          </a:p>
          <a:p>
            <a:pPr>
              <a:lnSpc>
                <a:spcPts val="2040"/>
              </a:lnSpc>
            </a:pPr>
            <a:r>
              <a:rPr lang="en-US" sz="1000" dirty="0">
                <a:solidFill>
                  <a:schemeClr val="bg2">
                    <a:lumMod val="75000"/>
                  </a:schemeClr>
                </a:solidFill>
              </a:rPr>
              <a:t>San Salvador, El Salvador</a:t>
            </a:r>
          </a:p>
          <a:p>
            <a:pPr>
              <a:lnSpc>
                <a:spcPts val="2040"/>
              </a:lnSpc>
            </a:pPr>
            <a:r>
              <a:rPr lang="en-US" sz="1000" dirty="0">
                <a:solidFill>
                  <a:schemeClr val="bg2">
                    <a:lumMod val="75000"/>
                  </a:schemeClr>
                </a:solidFill>
              </a:rPr>
              <a:t>Toronto, Canada</a:t>
            </a:r>
          </a:p>
        </p:txBody>
      </p:sp>
      <p:sp>
        <p:nvSpPr>
          <p:cNvPr id="6" name="Content Placeholder 4"/>
          <p:cNvSpPr txBox="1">
            <a:spLocks/>
          </p:cNvSpPr>
          <p:nvPr/>
        </p:nvSpPr>
        <p:spPr bwMode="auto">
          <a:xfrm>
            <a:off x="1883156" y="1308848"/>
            <a:ext cx="7528200" cy="7452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a:lstStyle>
          <a:p>
            <a:pPr marL="0" indent="0">
              <a:lnSpc>
                <a:spcPts val="2300"/>
              </a:lnSpc>
              <a:buNone/>
            </a:pPr>
            <a:r>
              <a:rPr lang="en-US" sz="2400" kern="0" dirty="0">
                <a:solidFill>
                  <a:schemeClr val="accent1"/>
                </a:solidFill>
              </a:rPr>
              <a:t>Worldwide Presence and Financial Strength </a:t>
            </a:r>
            <a:endParaRPr lang="en-US" sz="1800" kern="0" dirty="0">
              <a:solidFill>
                <a:schemeClr val="bg2">
                  <a:lumMod val="75000"/>
                </a:schemeClr>
              </a:solidFill>
            </a:endParaRPr>
          </a:p>
        </p:txBody>
      </p:sp>
    </p:spTree>
    <p:extLst>
      <p:ext uri="{BB962C8B-B14F-4D97-AF65-F5344CB8AC3E}">
        <p14:creationId xmlns:p14="http://schemas.microsoft.com/office/powerpoint/2010/main" val="556382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Arrest-Related Deaths:  Results</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30</a:t>
            </a:fld>
            <a:endParaRPr lang="en-US" dirty="0">
              <a:solidFill>
                <a:srgbClr val="FFFFFF"/>
              </a:solidFill>
            </a:endParaRPr>
          </a:p>
        </p:txBody>
      </p:sp>
      <p:pic>
        <p:nvPicPr>
          <p:cNvPr id="7" name="Picture 6">
            <a:extLst>
              <a:ext uri="{FF2B5EF4-FFF2-40B4-BE49-F238E27FC236}">
                <a16:creationId xmlns:a16="http://schemas.microsoft.com/office/drawing/2014/main" id="{E831D752-CBC5-440A-8ECC-18218B4E1E21}"/>
              </a:ext>
            </a:extLst>
          </p:cNvPr>
          <p:cNvPicPr>
            <a:picLocks noChangeAspect="1"/>
          </p:cNvPicPr>
          <p:nvPr/>
        </p:nvPicPr>
        <p:blipFill rotWithShape="1">
          <a:blip r:embed="rId3"/>
          <a:srcRect l="66172" t="14117" r="16717" b="64637"/>
          <a:stretch/>
        </p:blipFill>
        <p:spPr>
          <a:xfrm>
            <a:off x="5156910" y="929809"/>
            <a:ext cx="7035089" cy="2729779"/>
          </a:xfrm>
          <a:prstGeom prst="rect">
            <a:avLst/>
          </a:prstGeom>
        </p:spPr>
      </p:pic>
      <p:pic>
        <p:nvPicPr>
          <p:cNvPr id="14" name="Picture 13">
            <a:extLst>
              <a:ext uri="{FF2B5EF4-FFF2-40B4-BE49-F238E27FC236}">
                <a16:creationId xmlns:a16="http://schemas.microsoft.com/office/drawing/2014/main" id="{2B250C70-8BE5-487E-A339-D9DFF325075F}"/>
              </a:ext>
            </a:extLst>
          </p:cNvPr>
          <p:cNvPicPr>
            <a:picLocks noChangeAspect="1"/>
          </p:cNvPicPr>
          <p:nvPr/>
        </p:nvPicPr>
        <p:blipFill rotWithShape="1">
          <a:blip r:embed="rId3"/>
          <a:srcRect l="74555" t="59849" r="17009" b="13009"/>
          <a:stretch/>
        </p:blipFill>
        <p:spPr>
          <a:xfrm>
            <a:off x="421320" y="2284593"/>
            <a:ext cx="4548554" cy="4573407"/>
          </a:xfrm>
          <a:prstGeom prst="rect">
            <a:avLst/>
          </a:prstGeom>
        </p:spPr>
      </p:pic>
      <p:cxnSp>
        <p:nvCxnSpPr>
          <p:cNvPr id="15" name="Straight Connector 14">
            <a:extLst>
              <a:ext uri="{FF2B5EF4-FFF2-40B4-BE49-F238E27FC236}">
                <a16:creationId xmlns:a16="http://schemas.microsoft.com/office/drawing/2014/main" id="{17D34479-17DF-4473-9BFA-59F91E44116E}"/>
              </a:ext>
            </a:extLst>
          </p:cNvPr>
          <p:cNvCxnSpPr>
            <a:cxnSpLocks/>
          </p:cNvCxnSpPr>
          <p:nvPr/>
        </p:nvCxnSpPr>
        <p:spPr bwMode="auto">
          <a:xfrm>
            <a:off x="1046762" y="5312834"/>
            <a:ext cx="3685258"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6" name="Rectangular Callout 8">
            <a:extLst>
              <a:ext uri="{FF2B5EF4-FFF2-40B4-BE49-F238E27FC236}">
                <a16:creationId xmlns:a16="http://schemas.microsoft.com/office/drawing/2014/main" id="{502B3BF9-B55D-4ADA-954A-2F1CDD731455}"/>
              </a:ext>
            </a:extLst>
          </p:cNvPr>
          <p:cNvSpPr/>
          <p:nvPr/>
        </p:nvSpPr>
        <p:spPr bwMode="auto">
          <a:xfrm>
            <a:off x="5156910" y="3979797"/>
            <a:ext cx="3886143" cy="1115470"/>
          </a:xfrm>
          <a:prstGeom prst="wedgeRectCallout">
            <a:avLst>
              <a:gd name="adj1" fmla="val -103000"/>
              <a:gd name="adj2" fmla="val 69487"/>
            </a:avLst>
          </a:prstGeom>
          <a:solidFill>
            <a:schemeClr val="lt1">
              <a:alpha val="64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en-US" sz="1600" dirty="0"/>
              <a:t>Average number of law enforcement homicides identified per month in 2011 through the previous ARD program methodology</a:t>
            </a:r>
          </a:p>
        </p:txBody>
      </p:sp>
    </p:spTree>
    <p:extLst>
      <p:ext uri="{BB962C8B-B14F-4D97-AF65-F5344CB8AC3E}">
        <p14:creationId xmlns:p14="http://schemas.microsoft.com/office/powerpoint/2010/main" val="249805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 y="2"/>
            <a:ext cx="12192000" cy="568410"/>
          </a:xfrm>
        </p:spPr>
        <p:txBody>
          <a:bodyPr/>
          <a:lstStyle/>
          <a:p>
            <a:r>
              <a:rPr lang="en-US" dirty="0"/>
              <a:t>Program Findings</a:t>
            </a:r>
          </a:p>
        </p:txBody>
      </p:sp>
      <p:sp>
        <p:nvSpPr>
          <p:cNvPr id="5" name="Slide Number Placeholder 4"/>
          <p:cNvSpPr>
            <a:spLocks noGrp="1"/>
          </p:cNvSpPr>
          <p:nvPr>
            <p:ph type="sldNum" sz="quarter" idx="10"/>
          </p:nvPr>
        </p:nvSpPr>
        <p:spPr/>
        <p:txBody>
          <a:bodyPr/>
          <a:lstStyle/>
          <a:p>
            <a:fld id="{D4325D4D-289E-48C1-B277-2BEB492A7D19}" type="slidenum">
              <a:rPr lang="en-US" smtClean="0"/>
              <a:pPr/>
              <a:t>31</a:t>
            </a:fld>
            <a:endParaRPr lang="en-US" dirty="0"/>
          </a:p>
        </p:txBody>
      </p:sp>
      <p:pic>
        <p:nvPicPr>
          <p:cNvPr id="9" name="Picture 8"/>
          <p:cNvPicPr>
            <a:picLocks noChangeAspect="1"/>
          </p:cNvPicPr>
          <p:nvPr/>
        </p:nvPicPr>
        <p:blipFill rotWithShape="1">
          <a:blip r:embed="rId3"/>
          <a:srcRect l="55475" t="14190" r="6191" b="18763"/>
          <a:stretch/>
        </p:blipFill>
        <p:spPr>
          <a:xfrm>
            <a:off x="609600" y="723821"/>
            <a:ext cx="10665114" cy="5829379"/>
          </a:xfrm>
          <a:prstGeom prst="rect">
            <a:avLst/>
          </a:prstGeom>
        </p:spPr>
      </p:pic>
      <p:sp>
        <p:nvSpPr>
          <p:cNvPr id="2" name="Rectangle 1">
            <a:extLst>
              <a:ext uri="{FF2B5EF4-FFF2-40B4-BE49-F238E27FC236}">
                <a16:creationId xmlns:a16="http://schemas.microsoft.com/office/drawing/2014/main" id="{0BD2154E-AD74-45B6-B01E-4A89958F50AD}"/>
              </a:ext>
            </a:extLst>
          </p:cNvPr>
          <p:cNvSpPr/>
          <p:nvPr/>
        </p:nvSpPr>
        <p:spPr>
          <a:xfrm>
            <a:off x="609600" y="4301422"/>
            <a:ext cx="6749143" cy="2308324"/>
          </a:xfrm>
          <a:prstGeom prst="rect">
            <a:avLst/>
          </a:prstGeom>
        </p:spPr>
        <p:txBody>
          <a:bodyPr wrap="square">
            <a:spAutoFit/>
          </a:bodyPr>
          <a:lstStyle/>
          <a:p>
            <a:pPr defTabSz="5905306">
              <a:defRPr/>
            </a:pPr>
            <a:r>
              <a:rPr lang="en-US" sz="2400" b="1" i="1" dirty="0">
                <a:solidFill>
                  <a:schemeClr val="bg2">
                    <a:lumMod val="75000"/>
                  </a:schemeClr>
                </a:solidFill>
              </a:rPr>
              <a:t>Technical Report:</a:t>
            </a:r>
          </a:p>
          <a:p>
            <a:pPr defTabSz="5905306">
              <a:defRPr/>
            </a:pPr>
            <a:r>
              <a:rPr lang="en-US" sz="2400" dirty="0">
                <a:solidFill>
                  <a:schemeClr val="bg2">
                    <a:lumMod val="75000"/>
                  </a:schemeClr>
                </a:solidFill>
              </a:rPr>
              <a:t>Banks, Ruddle, Kennedy, &amp; Planty (2016). </a:t>
            </a:r>
          </a:p>
          <a:p>
            <a:pPr defTabSz="5905306">
              <a:defRPr/>
            </a:pPr>
            <a:r>
              <a:rPr lang="en-US" sz="2400" i="1" dirty="0">
                <a:solidFill>
                  <a:schemeClr val="bg2">
                    <a:lumMod val="75000"/>
                  </a:schemeClr>
                </a:solidFill>
              </a:rPr>
              <a:t>Arrest-related Deaths Program Redesign Study, 2015-16: Preliminary Findings</a:t>
            </a:r>
            <a:r>
              <a:rPr lang="en-US" sz="2400" dirty="0">
                <a:solidFill>
                  <a:schemeClr val="bg2">
                    <a:lumMod val="75000"/>
                  </a:schemeClr>
                </a:solidFill>
              </a:rPr>
              <a:t>. Dept of Justice, Office of Justice Programs, Bureau of Justice Statistics.</a:t>
            </a:r>
            <a:endParaRPr lang="en-US" altLang="en-US" sz="2400" dirty="0">
              <a:solidFill>
                <a:schemeClr val="bg2">
                  <a:lumMod val="75000"/>
                </a:schemeClr>
              </a:solidFill>
            </a:endParaRPr>
          </a:p>
        </p:txBody>
      </p:sp>
    </p:spTree>
    <p:extLst>
      <p:ext uri="{BB962C8B-B14F-4D97-AF65-F5344CB8AC3E}">
        <p14:creationId xmlns:p14="http://schemas.microsoft.com/office/powerpoint/2010/main" val="324610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Arrest-Related Deaths:  Impact</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32</a:t>
            </a:fld>
            <a:endParaRPr lang="en-US" dirty="0">
              <a:solidFill>
                <a:srgbClr val="FFFFFF"/>
              </a:solidFill>
            </a:endParaRPr>
          </a:p>
        </p:txBody>
      </p:sp>
      <p:pic>
        <p:nvPicPr>
          <p:cNvPr id="10" name="Content Placeholder 9">
            <a:extLst>
              <a:ext uri="{FF2B5EF4-FFF2-40B4-BE49-F238E27FC236}">
                <a16:creationId xmlns:a16="http://schemas.microsoft.com/office/drawing/2014/main" id="{BAAA589B-1782-460D-994D-E921F86BE213}"/>
              </a:ext>
            </a:extLst>
          </p:cNvPr>
          <p:cNvPicPr>
            <a:picLocks noGrp="1" noChangeAspect="1"/>
          </p:cNvPicPr>
          <p:nvPr>
            <p:ph idx="1"/>
          </p:nvPr>
        </p:nvPicPr>
        <p:blipFill>
          <a:blip r:embed="rId3"/>
          <a:stretch>
            <a:fillRect/>
          </a:stretch>
        </p:blipFill>
        <p:spPr>
          <a:xfrm>
            <a:off x="878552" y="1489581"/>
            <a:ext cx="4089421" cy="2453653"/>
          </a:xfrm>
          <a:prstGeom prst="rect">
            <a:avLst/>
          </a:prstGeom>
          <a:effectLst>
            <a:outerShdw blurRad="177800" dist="228600" dir="3600000" algn="tl" rotWithShape="0">
              <a:prstClr val="black">
                <a:alpha val="40000"/>
              </a:prstClr>
            </a:outerShdw>
          </a:effectLst>
        </p:spPr>
      </p:pic>
      <p:sp>
        <p:nvSpPr>
          <p:cNvPr id="11" name="Rectangle 10">
            <a:extLst>
              <a:ext uri="{FF2B5EF4-FFF2-40B4-BE49-F238E27FC236}">
                <a16:creationId xmlns:a16="http://schemas.microsoft.com/office/drawing/2014/main" id="{1BB62878-7E82-4547-B1DF-8903AF47E4EE}"/>
              </a:ext>
            </a:extLst>
          </p:cNvPr>
          <p:cNvSpPr/>
          <p:nvPr/>
        </p:nvSpPr>
        <p:spPr>
          <a:xfrm>
            <a:off x="5326330" y="1352228"/>
            <a:ext cx="6140246" cy="2985433"/>
          </a:xfrm>
          <a:prstGeom prst="rect">
            <a:avLst/>
          </a:prstGeom>
        </p:spPr>
        <p:txBody>
          <a:bodyPr wrap="square">
            <a:spAutoFit/>
          </a:bodyPr>
          <a:lstStyle/>
          <a:p>
            <a:pPr fontAlgn="base" hangingPunct="0"/>
            <a:r>
              <a:rPr lang="en-US" dirty="0">
                <a:solidFill>
                  <a:schemeClr val="bg2">
                    <a:lumMod val="50000"/>
                  </a:schemeClr>
                </a:solidFill>
              </a:rPr>
              <a:t>From</a:t>
            </a:r>
            <a:r>
              <a:rPr lang="en-US" i="1" dirty="0">
                <a:solidFill>
                  <a:schemeClr val="bg2">
                    <a:lumMod val="50000"/>
                  </a:schemeClr>
                </a:solidFill>
              </a:rPr>
              <a:t> The Guardian</a:t>
            </a:r>
            <a:r>
              <a:rPr lang="en-US" dirty="0">
                <a:solidFill>
                  <a:schemeClr val="bg2">
                    <a:lumMod val="50000"/>
                  </a:schemeClr>
                </a:solidFill>
              </a:rPr>
              <a:t>, Dec 13, 2015:  </a:t>
            </a:r>
          </a:p>
          <a:p>
            <a:pPr fontAlgn="base" hangingPunct="0"/>
            <a:endParaRPr lang="en-US" sz="2000" dirty="0">
              <a:solidFill>
                <a:schemeClr val="bg2">
                  <a:lumMod val="50000"/>
                </a:schemeClr>
              </a:solidFill>
            </a:endParaRPr>
          </a:p>
          <a:p>
            <a:pPr fontAlgn="base" hangingPunct="0"/>
            <a:r>
              <a:rPr lang="en-US" i="1" dirty="0">
                <a:solidFill>
                  <a:schemeClr val="bg2">
                    <a:lumMod val="50000"/>
                  </a:schemeClr>
                </a:solidFill>
              </a:rPr>
              <a:t>“</a:t>
            </a:r>
            <a:r>
              <a:rPr lang="en-US" b="1" i="1" dirty="0">
                <a:solidFill>
                  <a:schemeClr val="bg2">
                    <a:lumMod val="50000"/>
                  </a:schemeClr>
                </a:solidFill>
              </a:rPr>
              <a:t>We should be able to know how many people die in law enforcement custody”</a:t>
            </a:r>
          </a:p>
          <a:p>
            <a:pPr fontAlgn="base" hangingPunct="0"/>
            <a:endParaRPr lang="en-US" dirty="0">
              <a:solidFill>
                <a:schemeClr val="bg2">
                  <a:lumMod val="50000"/>
                </a:schemeClr>
              </a:solidFill>
            </a:endParaRPr>
          </a:p>
          <a:p>
            <a:pPr fontAlgn="base" hangingPunct="0"/>
            <a:r>
              <a:rPr lang="en-US" i="1" dirty="0">
                <a:solidFill>
                  <a:schemeClr val="bg2">
                    <a:lumMod val="50000"/>
                  </a:schemeClr>
                </a:solidFill>
              </a:rPr>
              <a:t>“</a:t>
            </a:r>
            <a:r>
              <a:rPr lang="en-US" b="1" i="1" dirty="0">
                <a:solidFill>
                  <a:schemeClr val="bg2">
                    <a:lumMod val="50000"/>
                  </a:schemeClr>
                </a:solidFill>
              </a:rPr>
              <a:t>We couldn’t have done this 30 years ago. </a:t>
            </a:r>
            <a:r>
              <a:rPr lang="en-US" i="1" dirty="0">
                <a:solidFill>
                  <a:schemeClr val="bg2">
                    <a:lumMod val="50000"/>
                  </a:schemeClr>
                </a:solidFill>
              </a:rPr>
              <a:t>Now, because we have all this information available online in a machine-readable context, we are able to narrow down the universe of articles or posts initially without having a person read the universe of articles.”</a:t>
            </a:r>
          </a:p>
        </p:txBody>
      </p:sp>
      <p:pic>
        <p:nvPicPr>
          <p:cNvPr id="12" name="Picture 2" descr="Guardian US">
            <a:extLst>
              <a:ext uri="{FF2B5EF4-FFF2-40B4-BE49-F238E27FC236}">
                <a16:creationId xmlns:a16="http://schemas.microsoft.com/office/drawing/2014/main" id="{ACCC8288-0DA0-45F4-9DBB-FAD098D5A9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5155" y="4569607"/>
            <a:ext cx="1067309" cy="1067309"/>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Graphic 3">
            <a:extLst>
              <a:ext uri="{FF2B5EF4-FFF2-40B4-BE49-F238E27FC236}">
                <a16:creationId xmlns:a16="http://schemas.microsoft.com/office/drawing/2014/main" id="{EA04590F-E09F-4DED-8EC8-172DC6C22E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2798" y="5864099"/>
            <a:ext cx="2645012" cy="336825"/>
          </a:xfrm>
          <a:prstGeom prst="rect">
            <a:avLst/>
          </a:prstGeom>
        </p:spPr>
      </p:pic>
      <p:pic>
        <p:nvPicPr>
          <p:cNvPr id="13" name="Picture 12">
            <a:extLst>
              <a:ext uri="{FF2B5EF4-FFF2-40B4-BE49-F238E27FC236}">
                <a16:creationId xmlns:a16="http://schemas.microsoft.com/office/drawing/2014/main" id="{BC3EC633-541A-4064-A540-6AF29C7020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15111" y="4814514"/>
            <a:ext cx="1523422" cy="1523422"/>
          </a:xfrm>
          <a:prstGeom prst="rect">
            <a:avLst/>
          </a:prstGeom>
        </p:spPr>
      </p:pic>
      <p:pic>
        <p:nvPicPr>
          <p:cNvPr id="9" name="Picture 8">
            <a:extLst>
              <a:ext uri="{FF2B5EF4-FFF2-40B4-BE49-F238E27FC236}">
                <a16:creationId xmlns:a16="http://schemas.microsoft.com/office/drawing/2014/main" id="{A03B6B0E-4D53-48BE-9CDC-67650154960C}"/>
              </a:ext>
            </a:extLst>
          </p:cNvPr>
          <p:cNvPicPr>
            <a:picLocks noChangeAspect="1"/>
          </p:cNvPicPr>
          <p:nvPr/>
        </p:nvPicPr>
        <p:blipFill rotWithShape="1">
          <a:blip r:embed="rId8">
            <a:extLst>
              <a:ext uri="{28A0092B-C50C-407E-A947-70E740481C1C}">
                <a14:useLocalDpi xmlns:a14="http://schemas.microsoft.com/office/drawing/2010/main" val="0"/>
              </a:ext>
            </a:extLst>
          </a:blip>
          <a:srcRect l="11839" r="14023"/>
          <a:stretch/>
        </p:blipFill>
        <p:spPr>
          <a:xfrm>
            <a:off x="4463148" y="5069845"/>
            <a:ext cx="1009650" cy="1361838"/>
          </a:xfrm>
          <a:prstGeom prst="rect">
            <a:avLst/>
          </a:prstGeom>
        </p:spPr>
      </p:pic>
      <p:pic>
        <p:nvPicPr>
          <p:cNvPr id="14" name="Graphic 13">
            <a:extLst>
              <a:ext uri="{FF2B5EF4-FFF2-40B4-BE49-F238E27FC236}">
                <a16:creationId xmlns:a16="http://schemas.microsoft.com/office/drawing/2014/main" id="{1502DA76-C14C-439B-9DD7-76B611C41E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315" y="5495433"/>
            <a:ext cx="1596494" cy="510663"/>
          </a:xfrm>
          <a:prstGeom prst="rect">
            <a:avLst/>
          </a:prstGeom>
        </p:spPr>
      </p:pic>
    </p:spTree>
    <p:extLst>
      <p:ext uri="{BB962C8B-B14F-4D97-AF65-F5344CB8AC3E}">
        <p14:creationId xmlns:p14="http://schemas.microsoft.com/office/powerpoint/2010/main" val="111140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Made Possible By… </a:t>
            </a:r>
          </a:p>
        </p:txBody>
      </p:sp>
      <p:sp>
        <p:nvSpPr>
          <p:cNvPr id="4" name="Rectangle 3">
            <a:extLst>
              <a:ext uri="{FF2B5EF4-FFF2-40B4-BE49-F238E27FC236}">
                <a16:creationId xmlns:a16="http://schemas.microsoft.com/office/drawing/2014/main" id="{59ADFF34-8977-40E7-9321-4CCFFCA162EE}"/>
              </a:ext>
            </a:extLst>
          </p:cNvPr>
          <p:cNvSpPr/>
          <p:nvPr/>
        </p:nvSpPr>
        <p:spPr bwMode="auto">
          <a:xfrm>
            <a:off x="3247005" y="2587583"/>
            <a:ext cx="2577736" cy="285384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buFont typeface="Arial" panose="020B0604020202020204" pitchFamily="34" charset="0"/>
              <a:buChar char="•"/>
            </a:pPr>
            <a:r>
              <a:rPr lang="en-US" altLang="en-US" sz="2800" dirty="0">
                <a:solidFill>
                  <a:schemeClr val="bg2">
                    <a:lumMod val="75000"/>
                  </a:schemeClr>
                </a:solidFill>
              </a:rPr>
              <a:t>Python </a:t>
            </a:r>
          </a:p>
          <a:p>
            <a:pPr marL="342900" indent="-342900">
              <a:buFont typeface="Arial" panose="020B0604020202020204" pitchFamily="34" charset="0"/>
              <a:buChar char="•"/>
            </a:pPr>
            <a:r>
              <a:rPr lang="en-US" altLang="en-US" sz="2800" dirty="0">
                <a:solidFill>
                  <a:schemeClr val="bg2">
                    <a:lumMod val="75000"/>
                  </a:schemeClr>
                </a:solidFill>
              </a:rPr>
              <a:t>pandas</a:t>
            </a:r>
          </a:p>
          <a:p>
            <a:pPr marL="342900" indent="-342900">
              <a:buFont typeface="Arial" panose="020B0604020202020204" pitchFamily="34" charset="0"/>
              <a:buChar char="•"/>
            </a:pPr>
            <a:r>
              <a:rPr lang="en-US" altLang="en-US" sz="2800" dirty="0">
                <a:solidFill>
                  <a:schemeClr val="bg2">
                    <a:lumMod val="75000"/>
                  </a:schemeClr>
                </a:solidFill>
              </a:rPr>
              <a:t>spaCy </a:t>
            </a:r>
          </a:p>
          <a:p>
            <a:pPr marL="342900" indent="-342900">
              <a:buFont typeface="Arial" panose="020B0604020202020204" pitchFamily="34" charset="0"/>
              <a:buChar char="•"/>
            </a:pPr>
            <a:r>
              <a:rPr lang="en-US" altLang="en-US" sz="2800" dirty="0">
                <a:solidFill>
                  <a:schemeClr val="bg2">
                    <a:lumMod val="75000"/>
                  </a:schemeClr>
                </a:solidFill>
              </a:rPr>
              <a:t>scikit-learn</a:t>
            </a:r>
          </a:p>
          <a:p>
            <a:pPr marL="342900" indent="-342900">
              <a:buFont typeface="Arial" panose="020B0604020202020204" pitchFamily="34" charset="0"/>
              <a:buChar char="•"/>
            </a:pPr>
            <a:r>
              <a:rPr lang="en-US" altLang="en-US" sz="2800" dirty="0">
                <a:solidFill>
                  <a:schemeClr val="bg2">
                    <a:lumMod val="75000"/>
                  </a:schemeClr>
                </a:solidFill>
              </a:rPr>
              <a:t>Luigi</a:t>
            </a:r>
          </a:p>
          <a:p>
            <a:pPr marL="342900" indent="-342900">
              <a:buFont typeface="Arial" panose="020B0604020202020204" pitchFamily="34" charset="0"/>
              <a:buChar char="•"/>
            </a:pPr>
            <a:r>
              <a:rPr lang="en-US" altLang="en-US" sz="2800" dirty="0">
                <a:solidFill>
                  <a:schemeClr val="bg2">
                    <a:lumMod val="75000"/>
                  </a:schemeClr>
                </a:solidFill>
              </a:rPr>
              <a:t>Keras </a:t>
            </a:r>
          </a:p>
        </p:txBody>
      </p:sp>
      <p:sp>
        <p:nvSpPr>
          <p:cNvPr id="3" name="Rectangle 2">
            <a:extLst>
              <a:ext uri="{FF2B5EF4-FFF2-40B4-BE49-F238E27FC236}">
                <a16:creationId xmlns:a16="http://schemas.microsoft.com/office/drawing/2014/main" id="{3AC80CAE-05A0-4A28-B1F0-C7A3F3151533}"/>
              </a:ext>
            </a:extLst>
          </p:cNvPr>
          <p:cNvSpPr/>
          <p:nvPr/>
        </p:nvSpPr>
        <p:spPr>
          <a:xfrm>
            <a:off x="1570446" y="1416571"/>
            <a:ext cx="8589554" cy="584775"/>
          </a:xfrm>
          <a:prstGeom prst="rect">
            <a:avLst/>
          </a:prstGeom>
        </p:spPr>
        <p:txBody>
          <a:bodyPr wrap="square">
            <a:spAutoFit/>
          </a:bodyPr>
          <a:lstStyle/>
          <a:p>
            <a:pPr marL="0" lvl="1" defTabSz="5905306">
              <a:spcBef>
                <a:spcPts val="1000"/>
              </a:spcBef>
              <a:defRPr/>
            </a:pPr>
            <a:r>
              <a:rPr lang="en-US" altLang="en-US" sz="3200" b="1" dirty="0">
                <a:solidFill>
                  <a:schemeClr val="accent1"/>
                </a:solidFill>
              </a:rPr>
              <a:t>Thanks to the open source community for:</a:t>
            </a:r>
          </a:p>
        </p:txBody>
      </p:sp>
      <p:sp>
        <p:nvSpPr>
          <p:cNvPr id="7" name="Rectangle 6">
            <a:extLst>
              <a:ext uri="{FF2B5EF4-FFF2-40B4-BE49-F238E27FC236}">
                <a16:creationId xmlns:a16="http://schemas.microsoft.com/office/drawing/2014/main" id="{BB1577C3-D7CC-4641-9696-067B3748AAE7}"/>
              </a:ext>
            </a:extLst>
          </p:cNvPr>
          <p:cNvSpPr/>
          <p:nvPr/>
        </p:nvSpPr>
        <p:spPr>
          <a:xfrm>
            <a:off x="6096000" y="2587582"/>
            <a:ext cx="2577737" cy="2677656"/>
          </a:xfrm>
          <a:prstGeom prst="rect">
            <a:avLst/>
          </a:prstGeom>
        </p:spPr>
        <p:txBody>
          <a:bodyPr wrap="square">
            <a:spAutoFit/>
          </a:bodyPr>
          <a:lstStyle/>
          <a:p>
            <a:pPr marL="342900" indent="-342900">
              <a:buFont typeface="Arial" panose="020B0604020202020204" pitchFamily="34" charset="0"/>
              <a:buChar char="•"/>
            </a:pPr>
            <a:r>
              <a:rPr lang="en-US" altLang="en-US" sz="2800" dirty="0" err="1">
                <a:solidFill>
                  <a:schemeClr val="bg2">
                    <a:lumMod val="75000"/>
                  </a:schemeClr>
                </a:solidFill>
              </a:rPr>
              <a:t>nltk</a:t>
            </a:r>
            <a:r>
              <a:rPr lang="en-US" altLang="en-US" sz="2800" dirty="0">
                <a:solidFill>
                  <a:schemeClr val="bg2">
                    <a:lumMod val="75000"/>
                  </a:schemeClr>
                </a:solidFill>
              </a:rPr>
              <a:t>  </a:t>
            </a:r>
          </a:p>
          <a:p>
            <a:pPr marL="342900" indent="-342900">
              <a:buFont typeface="Arial" panose="020B0604020202020204" pitchFamily="34" charset="0"/>
              <a:buChar char="•"/>
            </a:pPr>
            <a:r>
              <a:rPr lang="en-US" altLang="en-US" sz="2800" dirty="0">
                <a:solidFill>
                  <a:schemeClr val="bg2">
                    <a:lumMod val="75000"/>
                  </a:schemeClr>
                </a:solidFill>
              </a:rPr>
              <a:t>Jupyter </a:t>
            </a:r>
          </a:p>
          <a:p>
            <a:pPr marL="342900" indent="-342900">
              <a:buFont typeface="Arial" panose="020B0604020202020204" pitchFamily="34" charset="0"/>
              <a:buChar char="•"/>
            </a:pPr>
            <a:r>
              <a:rPr lang="en-US" altLang="en-US" sz="2800" dirty="0">
                <a:solidFill>
                  <a:schemeClr val="bg2">
                    <a:lumMod val="75000"/>
                  </a:schemeClr>
                </a:solidFill>
              </a:rPr>
              <a:t>numpy </a:t>
            </a:r>
          </a:p>
          <a:p>
            <a:pPr marL="342900" indent="-342900">
              <a:buFont typeface="Arial" panose="020B0604020202020204" pitchFamily="34" charset="0"/>
              <a:buChar char="•"/>
            </a:pPr>
            <a:r>
              <a:rPr lang="en-US" altLang="en-US" sz="2800" dirty="0">
                <a:solidFill>
                  <a:schemeClr val="bg2">
                    <a:lumMod val="75000"/>
                  </a:schemeClr>
                </a:solidFill>
              </a:rPr>
              <a:t>scipy </a:t>
            </a:r>
          </a:p>
          <a:p>
            <a:pPr marL="342900" indent="-342900">
              <a:buFont typeface="Arial" panose="020B0604020202020204" pitchFamily="34" charset="0"/>
              <a:buChar char="•"/>
            </a:pPr>
            <a:r>
              <a:rPr lang="en-US" altLang="en-US" sz="2800" dirty="0">
                <a:solidFill>
                  <a:schemeClr val="bg2">
                    <a:lumMod val="75000"/>
                  </a:schemeClr>
                </a:solidFill>
              </a:rPr>
              <a:t>TensorFlow</a:t>
            </a:r>
          </a:p>
          <a:p>
            <a:pPr marL="342900" indent="-342900">
              <a:buFont typeface="Arial" panose="020B0604020202020204" pitchFamily="34" charset="0"/>
              <a:buChar char="•"/>
            </a:pPr>
            <a:r>
              <a:rPr lang="en-US" altLang="en-US" sz="2800" dirty="0">
                <a:solidFill>
                  <a:schemeClr val="bg2">
                    <a:lumMod val="75000"/>
                  </a:schemeClr>
                </a:solidFill>
              </a:rPr>
              <a:t>PostgreSQL</a:t>
            </a:r>
            <a:endParaRPr lang="en-US" sz="2800" dirty="0"/>
          </a:p>
        </p:txBody>
      </p:sp>
      <p:sp>
        <p:nvSpPr>
          <p:cNvPr id="6" name="Slide Number Placeholder 3">
            <a:extLst>
              <a:ext uri="{FF2B5EF4-FFF2-40B4-BE49-F238E27FC236}">
                <a16:creationId xmlns:a16="http://schemas.microsoft.com/office/drawing/2014/main" id="{DAE9B9DB-64EB-487E-8E70-67B839D49CA8}"/>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33</a:t>
            </a:fld>
            <a:endParaRPr lang="en-US" dirty="0">
              <a:solidFill>
                <a:srgbClr val="FFFFFF"/>
              </a:solidFill>
            </a:endParaRPr>
          </a:p>
        </p:txBody>
      </p:sp>
    </p:spTree>
    <p:extLst>
      <p:ext uri="{BB962C8B-B14F-4D97-AF65-F5344CB8AC3E}">
        <p14:creationId xmlns:p14="http://schemas.microsoft.com/office/powerpoint/2010/main" val="696438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 could we track from news articles?</a:t>
            </a:r>
          </a:p>
        </p:txBody>
      </p:sp>
      <p:sp>
        <p:nvSpPr>
          <p:cNvPr id="3" name="Content Placeholder 2"/>
          <p:cNvSpPr>
            <a:spLocks noGrp="1"/>
          </p:cNvSpPr>
          <p:nvPr>
            <p:ph idx="1"/>
          </p:nvPr>
        </p:nvSpPr>
        <p:spPr>
          <a:xfrm>
            <a:off x="740228" y="1208314"/>
            <a:ext cx="10472057" cy="5344885"/>
          </a:xfrm>
        </p:spPr>
        <p:txBody>
          <a:bodyPr/>
          <a:lstStyle/>
          <a:p>
            <a:pPr marL="0" indent="0">
              <a:buNone/>
            </a:pPr>
            <a:r>
              <a:rPr lang="en-US" b="1" dirty="0">
                <a:solidFill>
                  <a:srgbClr val="002060"/>
                </a:solidFill>
              </a:rPr>
              <a:t>Police use of force</a:t>
            </a:r>
          </a:p>
          <a:p>
            <a:pPr lvl="1" indent="-220345">
              <a:buFont typeface="Wingdings" panose="05000000000000000000" pitchFamily="2" charset="2"/>
              <a:buChar char="§"/>
            </a:pPr>
            <a:r>
              <a:rPr lang="en-US" dirty="0">
                <a:solidFill>
                  <a:schemeClr val="bg2">
                    <a:lumMod val="75000"/>
                  </a:schemeClr>
                </a:solidFill>
              </a:rPr>
              <a:t>Monthly volume (after initial text processing): 375,000</a:t>
            </a:r>
          </a:p>
          <a:p>
            <a:pPr lvl="1" indent="-220345">
              <a:buFont typeface="Wingdings" panose="05000000000000000000" pitchFamily="2" charset="2"/>
              <a:buChar char="§"/>
            </a:pPr>
            <a:r>
              <a:rPr lang="en-US" dirty="0">
                <a:solidFill>
                  <a:schemeClr val="bg2">
                    <a:lumMod val="75000"/>
                  </a:schemeClr>
                </a:solidFill>
              </a:rPr>
              <a:t>Deep learning models based on Facebook’s FastText embedding classification system</a:t>
            </a:r>
          </a:p>
          <a:p>
            <a:pPr marL="693420" lvl="2" indent="-236220"/>
            <a:r>
              <a:rPr lang="en-US" sz="2000" dirty="0">
                <a:solidFill>
                  <a:schemeClr val="bg2">
                    <a:lumMod val="75000"/>
                  </a:schemeClr>
                </a:solidFill>
              </a:rPr>
              <a:t>Title: character-level up to 4-grams</a:t>
            </a:r>
          </a:p>
          <a:p>
            <a:pPr marL="693420" lvl="2" indent="-236220"/>
            <a:r>
              <a:rPr lang="en-US" sz="2000" dirty="0">
                <a:solidFill>
                  <a:schemeClr val="bg2">
                    <a:lumMod val="75000"/>
                  </a:schemeClr>
                </a:solidFill>
              </a:rPr>
              <a:t>Text: word level up to 2-grams (bigrams)</a:t>
            </a:r>
          </a:p>
          <a:p>
            <a:pPr lvl="1" indent="-220345">
              <a:buFont typeface="Wingdings" panose="05000000000000000000" pitchFamily="2" charset="2"/>
              <a:buChar char="§"/>
            </a:pPr>
            <a:r>
              <a:rPr lang="en-US" dirty="0">
                <a:solidFill>
                  <a:schemeClr val="bg2">
                    <a:lumMod val="75000"/>
                  </a:schemeClr>
                </a:solidFill>
              </a:rPr>
              <a:t>Monthly volume (after applying classifier): 22,000</a:t>
            </a:r>
          </a:p>
          <a:p>
            <a:pPr lvl="1" indent="-220345"/>
            <a:endParaRPr lang="en-US" dirty="0"/>
          </a:p>
          <a:p>
            <a:pPr marL="0" indent="0">
              <a:buNone/>
            </a:pPr>
            <a:r>
              <a:rPr lang="en-US" b="1" dirty="0">
                <a:solidFill>
                  <a:srgbClr val="002060"/>
                </a:solidFill>
              </a:rPr>
              <a:t>Hate / bias crimes</a:t>
            </a:r>
          </a:p>
          <a:p>
            <a:pPr lvl="1" indent="-220345">
              <a:buFont typeface="Wingdings" panose="05000000000000000000" pitchFamily="2" charset="2"/>
              <a:buChar char="§"/>
            </a:pPr>
            <a:r>
              <a:rPr lang="en-US" dirty="0">
                <a:solidFill>
                  <a:schemeClr val="bg2">
                    <a:lumMod val="75000"/>
                  </a:schemeClr>
                </a:solidFill>
              </a:rPr>
              <a:t>Monthly volume (after initial text processing): 560,000</a:t>
            </a:r>
          </a:p>
          <a:p>
            <a:pPr lvl="1" indent="-220345">
              <a:buFont typeface="Wingdings" panose="05000000000000000000" pitchFamily="2" charset="2"/>
              <a:buChar char="§"/>
            </a:pPr>
            <a:r>
              <a:rPr lang="en-US" dirty="0">
                <a:solidFill>
                  <a:schemeClr val="bg2">
                    <a:lumMod val="75000"/>
                  </a:schemeClr>
                </a:solidFill>
              </a:rPr>
              <a:t>Also based on Facebook's FastText embedding classification system</a:t>
            </a:r>
          </a:p>
          <a:p>
            <a:pPr lvl="1" indent="-220345">
              <a:buFont typeface="Wingdings" panose="05000000000000000000" pitchFamily="2" charset="2"/>
              <a:buChar char="§"/>
            </a:pPr>
            <a:r>
              <a:rPr lang="en-US" dirty="0">
                <a:solidFill>
                  <a:schemeClr val="bg2">
                    <a:lumMod val="75000"/>
                  </a:schemeClr>
                </a:solidFill>
              </a:rPr>
              <a:t>Monthly volume (after applying classifier): 2,000</a:t>
            </a:r>
          </a:p>
          <a:p>
            <a:pPr lvl="1" indent="-220345"/>
            <a:endParaRPr lang="en-US" dirty="0"/>
          </a:p>
          <a:p>
            <a:pPr lvl="1" indent="-220345"/>
            <a:endParaRPr lang="en-US" dirty="0"/>
          </a:p>
        </p:txBody>
      </p:sp>
      <p:sp>
        <p:nvSpPr>
          <p:cNvPr id="5" name="TextBox 4"/>
          <p:cNvSpPr txBox="1"/>
          <p:nvPr/>
        </p:nvSpPr>
        <p:spPr>
          <a:xfrm>
            <a:off x="1939753" y="5747657"/>
            <a:ext cx="8338373" cy="461665"/>
          </a:xfrm>
          <a:prstGeom prst="rect">
            <a:avLst/>
          </a:prstGeom>
          <a:noFill/>
        </p:spPr>
        <p:txBody>
          <a:bodyPr wrap="none" rtlCol="0">
            <a:spAutoFit/>
          </a:bodyPr>
          <a:lstStyle/>
          <a:p>
            <a:r>
              <a:rPr lang="en-US" sz="2400" dirty="0">
                <a:solidFill>
                  <a:srgbClr val="002060"/>
                </a:solidFill>
              </a:rPr>
              <a:t>In both cases, difficult to verify results from external sources</a:t>
            </a:r>
          </a:p>
        </p:txBody>
      </p:sp>
    </p:spTree>
    <p:extLst>
      <p:ext uri="{BB962C8B-B14F-4D97-AF65-F5344CB8AC3E}">
        <p14:creationId xmlns:p14="http://schemas.microsoft.com/office/powerpoint/2010/main" val="1834330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ctrTitle"/>
          </p:nvPr>
        </p:nvSpPr>
        <p:spPr>
          <a:xfrm>
            <a:off x="3113314" y="675152"/>
            <a:ext cx="8636000" cy="1834495"/>
          </a:xfrm>
        </p:spPr>
        <p:txBody>
          <a:bodyPr/>
          <a:lstStyle/>
          <a:p>
            <a:r>
              <a:rPr lang="en-US" sz="3200" dirty="0"/>
              <a:t>Thank You!</a:t>
            </a:r>
            <a:br>
              <a:rPr lang="en-US" sz="3200" dirty="0"/>
            </a:br>
            <a:br>
              <a:rPr lang="en-US" sz="3200" dirty="0"/>
            </a:br>
            <a:r>
              <a:rPr lang="en-US" dirty="0"/>
              <a:t>Gayle Bieler</a:t>
            </a:r>
            <a:br>
              <a:rPr lang="en-US" dirty="0"/>
            </a:br>
            <a:r>
              <a:rPr lang="en-US" dirty="0"/>
              <a:t>Jason Nance</a:t>
            </a:r>
            <a:br>
              <a:rPr lang="en-US" dirty="0"/>
            </a:br>
            <a:endParaRPr lang="en-US" dirty="0"/>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35</a:t>
            </a:fld>
            <a:endParaRPr lang="en-US" dirty="0">
              <a:solidFill>
                <a:srgbClr val="FFFFFF"/>
              </a:solidFill>
            </a:endParaRPr>
          </a:p>
        </p:txBody>
      </p:sp>
      <p:pic>
        <p:nvPicPr>
          <p:cNvPr id="4" name="Picture 3">
            <a:extLst>
              <a:ext uri="{FF2B5EF4-FFF2-40B4-BE49-F238E27FC236}">
                <a16:creationId xmlns:a16="http://schemas.microsoft.com/office/drawing/2014/main" id="{F608D01D-BCF2-4892-A825-5D4F8857BB69}"/>
              </a:ext>
            </a:extLst>
          </p:cNvPr>
          <p:cNvPicPr>
            <a:picLocks noChangeAspect="1"/>
          </p:cNvPicPr>
          <p:nvPr/>
        </p:nvPicPr>
        <p:blipFill rotWithShape="1">
          <a:blip r:embed="rId3">
            <a:extLst>
              <a:ext uri="{28A0092B-C50C-407E-A947-70E740481C1C}">
                <a14:useLocalDpi xmlns:a14="http://schemas.microsoft.com/office/drawing/2010/main" val="0"/>
              </a:ext>
            </a:extLst>
          </a:blip>
          <a:srcRect l="5015"/>
          <a:stretch/>
        </p:blipFill>
        <p:spPr>
          <a:xfrm>
            <a:off x="1" y="2814448"/>
            <a:ext cx="7102526" cy="3738752"/>
          </a:xfrm>
          <a:prstGeom prst="rect">
            <a:avLst/>
          </a:prstGeom>
        </p:spPr>
      </p:pic>
      <p:sp>
        <p:nvSpPr>
          <p:cNvPr id="2" name="TextBox 1">
            <a:extLst>
              <a:ext uri="{FF2B5EF4-FFF2-40B4-BE49-F238E27FC236}">
                <a16:creationId xmlns:a16="http://schemas.microsoft.com/office/drawing/2014/main" id="{79CF15D0-F983-4EB3-9DA6-613DFF95CB83}"/>
              </a:ext>
            </a:extLst>
          </p:cNvPr>
          <p:cNvSpPr txBox="1"/>
          <p:nvPr/>
        </p:nvSpPr>
        <p:spPr>
          <a:xfrm>
            <a:off x="8490858" y="3868131"/>
            <a:ext cx="2634342" cy="646331"/>
          </a:xfrm>
          <a:prstGeom prst="rect">
            <a:avLst/>
          </a:prstGeom>
          <a:noFill/>
        </p:spPr>
        <p:txBody>
          <a:bodyPr wrap="square" rtlCol="0">
            <a:spAutoFit/>
          </a:bodyPr>
          <a:lstStyle/>
          <a:p>
            <a:r>
              <a:rPr lang="en-US" sz="3600" dirty="0"/>
              <a:t>Questions?</a:t>
            </a:r>
          </a:p>
        </p:txBody>
      </p:sp>
    </p:spTree>
    <p:extLst>
      <p:ext uri="{BB962C8B-B14F-4D97-AF65-F5344CB8AC3E}">
        <p14:creationId xmlns:p14="http://schemas.microsoft.com/office/powerpoint/2010/main" val="423923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rotWithShape="1">
          <a:blip r:embed="rId3">
            <a:extLst>
              <a:ext uri="{28A0092B-C50C-407E-A947-70E740481C1C}">
                <a14:useLocalDpi xmlns:a14="http://schemas.microsoft.com/office/drawing/2010/main" val="0"/>
              </a:ext>
            </a:extLst>
          </a:blip>
          <a:srcRect r="4259"/>
          <a:stretch/>
        </p:blipFill>
        <p:spPr bwMode="auto">
          <a:xfrm>
            <a:off x="3437455" y="3232823"/>
            <a:ext cx="8754546" cy="3657600"/>
          </a:xfrm>
          <a:prstGeom prst="rect">
            <a:avLst/>
          </a:prstGeom>
          <a:noFill/>
          <a:ln w="9525">
            <a:noFill/>
            <a:miter lim="800000"/>
            <a:headEnd/>
            <a:tailEnd/>
          </a:ln>
        </p:spPr>
      </p:pic>
      <p:sp>
        <p:nvSpPr>
          <p:cNvPr id="9" name="Rectangle 8"/>
          <p:cNvSpPr/>
          <p:nvPr/>
        </p:nvSpPr>
        <p:spPr bwMode="auto">
          <a:xfrm>
            <a:off x="1" y="3252694"/>
            <a:ext cx="3437456" cy="3631072"/>
          </a:xfrm>
          <a:prstGeom prst="rect">
            <a:avLst/>
          </a:prstGeom>
          <a:solidFill>
            <a:schemeClr val="accent6">
              <a:alpha val="76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65100" indent="-165100" algn="ctr">
              <a:lnSpc>
                <a:spcPts val="2000"/>
              </a:lnSpc>
              <a:spcBef>
                <a:spcPts val="384"/>
              </a:spcBef>
              <a:spcAft>
                <a:spcPts val="600"/>
              </a:spcAft>
            </a:pPr>
            <a:r>
              <a:rPr lang="en-US" sz="1600" kern="0" dirty="0">
                <a:solidFill>
                  <a:schemeClr val="bg1"/>
                </a:solidFill>
                <a:latin typeface="+mn-lt"/>
                <a:ea typeface="+mn-ea"/>
              </a:rPr>
              <a:t>Public Health</a:t>
            </a:r>
          </a:p>
          <a:p>
            <a:pPr marL="165100" indent="-165100" algn="ctr">
              <a:lnSpc>
                <a:spcPts val="2000"/>
              </a:lnSpc>
              <a:spcBef>
                <a:spcPts val="384"/>
              </a:spcBef>
              <a:spcAft>
                <a:spcPts val="600"/>
              </a:spcAft>
            </a:pPr>
            <a:r>
              <a:rPr lang="en-US" sz="1600" kern="0" dirty="0">
                <a:solidFill>
                  <a:schemeClr val="bg1"/>
                </a:solidFill>
              </a:rPr>
              <a:t>Social and Justice policy</a:t>
            </a:r>
            <a:endParaRPr lang="en-US" sz="1600" kern="0" dirty="0">
              <a:solidFill>
                <a:schemeClr val="bg1"/>
              </a:solidFill>
              <a:latin typeface="+mn-lt"/>
              <a:ea typeface="+mn-ea"/>
            </a:endParaRPr>
          </a:p>
          <a:p>
            <a:pPr marL="165100" indent="-165100" algn="ctr">
              <a:lnSpc>
                <a:spcPts val="2000"/>
              </a:lnSpc>
              <a:spcBef>
                <a:spcPts val="384"/>
              </a:spcBef>
              <a:spcAft>
                <a:spcPts val="600"/>
              </a:spcAft>
            </a:pPr>
            <a:r>
              <a:rPr lang="en-US" sz="1600" kern="0" dirty="0">
                <a:solidFill>
                  <a:schemeClr val="bg1"/>
                </a:solidFill>
                <a:latin typeface="+mn-lt"/>
                <a:ea typeface="+mn-ea"/>
              </a:rPr>
              <a:t>Education and workforce development</a:t>
            </a:r>
          </a:p>
          <a:p>
            <a:pPr marL="165100" indent="-165100" algn="ctr">
              <a:lnSpc>
                <a:spcPts val="2000"/>
              </a:lnSpc>
              <a:spcBef>
                <a:spcPts val="384"/>
              </a:spcBef>
              <a:spcAft>
                <a:spcPts val="600"/>
              </a:spcAft>
            </a:pPr>
            <a:r>
              <a:rPr lang="en-US" sz="1600" kern="0" dirty="0">
                <a:solidFill>
                  <a:schemeClr val="bg1"/>
                </a:solidFill>
                <a:latin typeface="+mn-lt"/>
                <a:ea typeface="+mn-ea"/>
              </a:rPr>
              <a:t>International development</a:t>
            </a:r>
          </a:p>
          <a:p>
            <a:pPr marL="165100" indent="-165100" algn="ctr">
              <a:lnSpc>
                <a:spcPts val="2000"/>
              </a:lnSpc>
              <a:spcBef>
                <a:spcPts val="384"/>
              </a:spcBef>
              <a:spcAft>
                <a:spcPts val="600"/>
              </a:spcAft>
            </a:pPr>
            <a:r>
              <a:rPr lang="en-US" sz="1600" kern="0" dirty="0">
                <a:solidFill>
                  <a:schemeClr val="bg1"/>
                </a:solidFill>
                <a:latin typeface="+mn-lt"/>
                <a:ea typeface="+mn-ea"/>
              </a:rPr>
              <a:t>Energy research</a:t>
            </a:r>
          </a:p>
          <a:p>
            <a:pPr marL="165100" indent="-165100" algn="ctr">
              <a:lnSpc>
                <a:spcPts val="2000"/>
              </a:lnSpc>
              <a:spcBef>
                <a:spcPts val="384"/>
              </a:spcBef>
              <a:spcAft>
                <a:spcPts val="600"/>
              </a:spcAft>
            </a:pPr>
            <a:r>
              <a:rPr lang="en-US" sz="1600" kern="0" dirty="0">
                <a:solidFill>
                  <a:schemeClr val="bg1"/>
                </a:solidFill>
                <a:latin typeface="+mn-lt"/>
                <a:ea typeface="+mn-ea"/>
              </a:rPr>
              <a:t>Environmental sciences </a:t>
            </a:r>
          </a:p>
          <a:p>
            <a:pPr marL="165100" indent="-165100" algn="ctr">
              <a:lnSpc>
                <a:spcPts val="2000"/>
              </a:lnSpc>
              <a:spcBef>
                <a:spcPts val="384"/>
              </a:spcBef>
              <a:spcAft>
                <a:spcPts val="600"/>
              </a:spcAft>
            </a:pPr>
            <a:r>
              <a:rPr lang="en-US" sz="1600" kern="0" dirty="0">
                <a:solidFill>
                  <a:schemeClr val="bg1"/>
                </a:solidFill>
                <a:latin typeface="+mn-lt"/>
                <a:ea typeface="+mn-ea"/>
              </a:rPr>
              <a:t>Food security and agriculture</a:t>
            </a:r>
          </a:p>
          <a:p>
            <a:pPr marL="165100" indent="-165100" algn="ctr">
              <a:lnSpc>
                <a:spcPts val="2000"/>
              </a:lnSpc>
              <a:spcBef>
                <a:spcPts val="384"/>
              </a:spcBef>
              <a:spcAft>
                <a:spcPts val="600"/>
              </a:spcAft>
            </a:pPr>
            <a:r>
              <a:rPr lang="en-US" sz="1600" kern="0" dirty="0">
                <a:solidFill>
                  <a:schemeClr val="bg1"/>
                </a:solidFill>
                <a:latin typeface="+mn-lt"/>
                <a:ea typeface="+mn-ea"/>
              </a:rPr>
              <a:t>Innovation ecosystems</a:t>
            </a:r>
          </a:p>
        </p:txBody>
      </p:sp>
      <p:sp>
        <p:nvSpPr>
          <p:cNvPr id="2" name="Title 1"/>
          <p:cNvSpPr>
            <a:spLocks noGrp="1"/>
          </p:cNvSpPr>
          <p:nvPr>
            <p:ph type="title"/>
          </p:nvPr>
        </p:nvSpPr>
        <p:spPr/>
        <p:txBody>
          <a:bodyPr/>
          <a:lstStyle/>
          <a:p>
            <a:r>
              <a:rPr lang="en-US" dirty="0"/>
              <a:t>What We Do</a:t>
            </a:r>
          </a:p>
        </p:txBody>
      </p:sp>
      <p:sp>
        <p:nvSpPr>
          <p:cNvPr id="7" name="Content Placeholder 4"/>
          <p:cNvSpPr txBox="1">
            <a:spLocks/>
          </p:cNvSpPr>
          <p:nvPr/>
        </p:nvSpPr>
        <p:spPr bwMode="auto">
          <a:xfrm>
            <a:off x="914400" y="1295400"/>
            <a:ext cx="9642764" cy="1917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a:lstStyle>
          <a:p>
            <a:pPr marL="0" indent="0">
              <a:lnSpc>
                <a:spcPts val="2300"/>
              </a:lnSpc>
              <a:buNone/>
            </a:pPr>
            <a:r>
              <a:rPr lang="en-US" sz="2800" kern="0" dirty="0">
                <a:solidFill>
                  <a:schemeClr val="accent1"/>
                </a:solidFill>
              </a:rPr>
              <a:t>Practice Areas</a:t>
            </a:r>
          </a:p>
          <a:p>
            <a:pPr marL="0" indent="0">
              <a:lnSpc>
                <a:spcPts val="2300"/>
              </a:lnSpc>
              <a:buNone/>
            </a:pPr>
            <a:endParaRPr lang="en-US" sz="1600" kern="0" dirty="0"/>
          </a:p>
          <a:p>
            <a:pPr marL="0" indent="0">
              <a:lnSpc>
                <a:spcPts val="2400"/>
              </a:lnSpc>
              <a:buNone/>
            </a:pPr>
            <a:r>
              <a:rPr lang="en-US" kern="0" dirty="0">
                <a:solidFill>
                  <a:schemeClr val="bg2">
                    <a:lumMod val="75000"/>
                  </a:schemeClr>
                </a:solidFill>
              </a:rPr>
              <a:t>Multidisciplinary expertise and research insights our clients need to inform policy, practice, and programs</a:t>
            </a:r>
          </a:p>
        </p:txBody>
      </p:sp>
      <p:sp>
        <p:nvSpPr>
          <p:cNvPr id="6" name="Slide Number Placeholder 3">
            <a:extLst>
              <a:ext uri="{FF2B5EF4-FFF2-40B4-BE49-F238E27FC236}">
                <a16:creationId xmlns:a16="http://schemas.microsoft.com/office/drawing/2014/main" id="{BAA2CEFF-C059-4D63-A7A0-E646EB26FE8A}"/>
              </a:ext>
            </a:extLst>
          </p:cNvPr>
          <p:cNvSpPr>
            <a:spLocks noGrp="1"/>
          </p:cNvSpPr>
          <p:nvPr>
            <p:ph type="sldNum" sz="quarter" idx="10"/>
          </p:nvPr>
        </p:nvSpPr>
        <p:spPr>
          <a:xfrm>
            <a:off x="0" y="6553200"/>
            <a:ext cx="609600" cy="304801"/>
          </a:xfrm>
        </p:spPr>
        <p:txBody>
          <a:bodyPr/>
          <a:lstStyle/>
          <a:p>
            <a:fld id="{D4325D4D-289E-48C1-B277-2BEB492A7D19}" type="slidenum">
              <a:rPr lang="en-US" smtClean="0">
                <a:solidFill>
                  <a:srgbClr val="FFFFFF"/>
                </a:solidFill>
              </a:rPr>
              <a:pPr/>
              <a:t>4</a:t>
            </a:fld>
            <a:endParaRPr lang="en-US" dirty="0">
              <a:solidFill>
                <a:srgbClr val="FFFFFF"/>
              </a:solidFill>
            </a:endParaRPr>
          </a:p>
        </p:txBody>
      </p:sp>
    </p:spTree>
    <p:extLst>
      <p:ext uri="{BB962C8B-B14F-4D97-AF65-F5344CB8AC3E}">
        <p14:creationId xmlns:p14="http://schemas.microsoft.com/office/powerpoint/2010/main" val="1792229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4251"/>
          <a:stretch/>
        </p:blipFill>
        <p:spPr>
          <a:xfrm>
            <a:off x="-5541" y="3218082"/>
            <a:ext cx="8762128" cy="3647636"/>
          </a:xfrm>
        </p:spPr>
      </p:pic>
      <p:sp>
        <p:nvSpPr>
          <p:cNvPr id="2" name="Title 1"/>
          <p:cNvSpPr>
            <a:spLocks noGrp="1"/>
          </p:cNvSpPr>
          <p:nvPr>
            <p:ph type="title"/>
          </p:nvPr>
        </p:nvSpPr>
        <p:spPr/>
        <p:txBody>
          <a:bodyPr/>
          <a:lstStyle/>
          <a:p>
            <a:r>
              <a:rPr lang="en-US" dirty="0"/>
              <a:t>RTI Services and Capabilities</a:t>
            </a:r>
          </a:p>
        </p:txBody>
      </p:sp>
      <p:sp>
        <p:nvSpPr>
          <p:cNvPr id="7" name="Content Placeholder 4"/>
          <p:cNvSpPr txBox="1">
            <a:spLocks/>
          </p:cNvSpPr>
          <p:nvPr/>
        </p:nvSpPr>
        <p:spPr bwMode="auto">
          <a:xfrm>
            <a:off x="914400" y="1295400"/>
            <a:ext cx="10058400" cy="15688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a:lstStyle>
          <a:p>
            <a:pPr marL="0" indent="0">
              <a:lnSpc>
                <a:spcPts val="2300"/>
              </a:lnSpc>
              <a:buNone/>
            </a:pPr>
            <a:r>
              <a:rPr lang="en-US" sz="2800" kern="0" dirty="0">
                <a:solidFill>
                  <a:schemeClr val="accent1"/>
                </a:solidFill>
              </a:rPr>
              <a:t>Statistics and Data Science</a:t>
            </a:r>
          </a:p>
          <a:p>
            <a:pPr marL="0" indent="0">
              <a:lnSpc>
                <a:spcPts val="2300"/>
              </a:lnSpc>
              <a:buNone/>
            </a:pPr>
            <a:endParaRPr lang="en-US" sz="1600" kern="0" dirty="0"/>
          </a:p>
          <a:p>
            <a:pPr marL="0" indent="0">
              <a:lnSpc>
                <a:spcPts val="2400"/>
              </a:lnSpc>
              <a:buNone/>
            </a:pPr>
            <a:r>
              <a:rPr lang="en-US" kern="0" dirty="0">
                <a:solidFill>
                  <a:schemeClr val="bg2">
                    <a:lumMod val="75000"/>
                  </a:schemeClr>
                </a:solidFill>
              </a:rPr>
              <a:t>Ensuring the quality, validity, and reliability of data from research studies of all types.</a:t>
            </a:r>
          </a:p>
          <a:p>
            <a:pPr marL="0" indent="0">
              <a:lnSpc>
                <a:spcPts val="2400"/>
              </a:lnSpc>
              <a:buNone/>
            </a:pPr>
            <a:r>
              <a:rPr lang="en-US" b="1" i="1" kern="0" dirty="0">
                <a:solidFill>
                  <a:schemeClr val="bg2">
                    <a:lumMod val="75000"/>
                  </a:schemeClr>
                </a:solidFill>
              </a:rPr>
              <a:t>Turning data into actionable insights.</a:t>
            </a:r>
          </a:p>
        </p:txBody>
      </p:sp>
      <p:sp>
        <p:nvSpPr>
          <p:cNvPr id="8" name="Rectangle 7"/>
          <p:cNvSpPr/>
          <p:nvPr/>
        </p:nvSpPr>
        <p:spPr bwMode="auto">
          <a:xfrm>
            <a:off x="8754544" y="3227168"/>
            <a:ext cx="3437456" cy="3638550"/>
          </a:xfrm>
          <a:prstGeom prst="rect">
            <a:avLst/>
          </a:prstGeom>
          <a:solidFill>
            <a:schemeClr val="accent5">
              <a:alpha val="96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65100" indent="-165100" algn="ctr">
              <a:lnSpc>
                <a:spcPts val="2000"/>
              </a:lnSpc>
              <a:spcBef>
                <a:spcPts val="384"/>
              </a:spcBef>
              <a:spcAft>
                <a:spcPts val="600"/>
              </a:spcAft>
            </a:pPr>
            <a:r>
              <a:rPr lang="en-US" kern="0" dirty="0">
                <a:solidFill>
                  <a:schemeClr val="bg1"/>
                </a:solidFill>
              </a:rPr>
              <a:t>Data Science</a:t>
            </a:r>
          </a:p>
          <a:p>
            <a:pPr marL="165100" indent="-165100" algn="ctr">
              <a:lnSpc>
                <a:spcPts val="2000"/>
              </a:lnSpc>
              <a:spcBef>
                <a:spcPts val="384"/>
              </a:spcBef>
              <a:spcAft>
                <a:spcPts val="600"/>
              </a:spcAft>
            </a:pPr>
            <a:r>
              <a:rPr lang="en-US" kern="0" dirty="0">
                <a:solidFill>
                  <a:schemeClr val="bg1"/>
                </a:solidFill>
              </a:rPr>
              <a:t>Survey statistics</a:t>
            </a:r>
          </a:p>
          <a:p>
            <a:pPr marL="165100" indent="-165100" algn="ctr">
              <a:lnSpc>
                <a:spcPts val="2000"/>
              </a:lnSpc>
              <a:spcBef>
                <a:spcPts val="384"/>
              </a:spcBef>
              <a:spcAft>
                <a:spcPts val="600"/>
              </a:spcAft>
            </a:pPr>
            <a:r>
              <a:rPr lang="en-US" kern="0" dirty="0">
                <a:solidFill>
                  <a:schemeClr val="bg1"/>
                </a:solidFill>
              </a:rPr>
              <a:t>Biostatistics</a:t>
            </a:r>
          </a:p>
          <a:p>
            <a:pPr marL="165100" indent="-165100" algn="ctr">
              <a:lnSpc>
                <a:spcPts val="2000"/>
              </a:lnSpc>
              <a:spcBef>
                <a:spcPts val="384"/>
              </a:spcBef>
              <a:spcAft>
                <a:spcPts val="600"/>
              </a:spcAft>
            </a:pPr>
            <a:r>
              <a:rPr lang="en-US" kern="0" dirty="0">
                <a:solidFill>
                  <a:schemeClr val="bg1"/>
                </a:solidFill>
              </a:rPr>
              <a:t>Environmental statistics</a:t>
            </a:r>
          </a:p>
        </p:txBody>
      </p:sp>
    </p:spTree>
    <p:extLst>
      <p:ext uri="{BB962C8B-B14F-4D97-AF65-F5344CB8AC3E}">
        <p14:creationId xmlns:p14="http://schemas.microsoft.com/office/powerpoint/2010/main" val="19422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692" y="609600"/>
            <a:ext cx="9544309" cy="6254961"/>
          </a:xfrm>
          <a:prstGeom prst="rect">
            <a:avLst/>
          </a:prstGeom>
        </p:spPr>
      </p:pic>
      <p:sp>
        <p:nvSpPr>
          <p:cNvPr id="2" name="Title 1">
            <a:extLst>
              <a:ext uri="{FF2B5EF4-FFF2-40B4-BE49-F238E27FC236}">
                <a16:creationId xmlns:a16="http://schemas.microsoft.com/office/drawing/2014/main" id="{7C221BA2-CB21-4A37-BCFA-CC07EC08AF51}"/>
              </a:ext>
            </a:extLst>
          </p:cNvPr>
          <p:cNvSpPr>
            <a:spLocks noGrp="1"/>
          </p:cNvSpPr>
          <p:nvPr>
            <p:ph type="title"/>
          </p:nvPr>
        </p:nvSpPr>
        <p:spPr/>
        <p:txBody>
          <a:bodyPr/>
          <a:lstStyle/>
          <a:p>
            <a:r>
              <a:rPr lang="en-US" dirty="0"/>
              <a:t>A Transformation</a:t>
            </a:r>
          </a:p>
        </p:txBody>
      </p:sp>
      <p:sp>
        <p:nvSpPr>
          <p:cNvPr id="3" name="Content Placeholder 2">
            <a:extLst>
              <a:ext uri="{FF2B5EF4-FFF2-40B4-BE49-F238E27FC236}">
                <a16:creationId xmlns:a16="http://schemas.microsoft.com/office/drawing/2014/main" id="{282C7378-74A3-4445-B1A7-3F82C620B4EF}"/>
              </a:ext>
            </a:extLst>
          </p:cNvPr>
          <p:cNvSpPr>
            <a:spLocks noGrp="1"/>
          </p:cNvSpPr>
          <p:nvPr>
            <p:ph idx="1"/>
          </p:nvPr>
        </p:nvSpPr>
        <p:spPr>
          <a:xfrm>
            <a:off x="332278" y="1056366"/>
            <a:ext cx="6817660" cy="1176783"/>
          </a:xfrm>
        </p:spPr>
        <p:txBody>
          <a:bodyPr/>
          <a:lstStyle/>
          <a:p>
            <a:pPr marL="0" indent="0">
              <a:buNone/>
            </a:pPr>
            <a:r>
              <a:rPr lang="en-US" dirty="0">
                <a:solidFill>
                  <a:schemeClr val="accent1"/>
                </a:solidFill>
              </a:rPr>
              <a:t>Persistent feeling that we could use data not exclusively for acquiring knowledge but for informing </a:t>
            </a:r>
            <a:r>
              <a:rPr lang="en-US" b="1" i="1" dirty="0">
                <a:solidFill>
                  <a:schemeClr val="accent1"/>
                </a:solidFill>
              </a:rPr>
              <a:t>action</a:t>
            </a:r>
            <a:r>
              <a:rPr lang="en-US" dirty="0">
                <a:solidFill>
                  <a:schemeClr val="accent1"/>
                </a:solidFill>
              </a:rPr>
              <a:t> and </a:t>
            </a:r>
            <a:r>
              <a:rPr lang="en-US" b="1" i="1" dirty="0">
                <a:solidFill>
                  <a:schemeClr val="accent1"/>
                </a:solidFill>
              </a:rPr>
              <a:t>decision-making</a:t>
            </a:r>
          </a:p>
          <a:p>
            <a:pPr marL="0" indent="0">
              <a:buNone/>
            </a:pPr>
            <a:endParaRPr lang="en-US" dirty="0">
              <a:solidFill>
                <a:schemeClr val="bg2">
                  <a:lumMod val="75000"/>
                </a:schemeClr>
              </a:solidFill>
            </a:endParaRPr>
          </a:p>
          <a:p>
            <a:endParaRPr lang="en-US" dirty="0">
              <a:solidFill>
                <a:schemeClr val="bg2">
                  <a:lumMod val="75000"/>
                </a:schemeClr>
              </a:solidFill>
            </a:endParaRPr>
          </a:p>
          <a:p>
            <a:endParaRPr lang="en-US" dirty="0">
              <a:solidFill>
                <a:schemeClr val="bg2">
                  <a:lumMod val="75000"/>
                </a:schemeClr>
              </a:solidFill>
            </a:endParaRPr>
          </a:p>
        </p:txBody>
      </p:sp>
      <p:sp>
        <p:nvSpPr>
          <p:cNvPr id="4" name="Slide Number Placeholder 3">
            <a:extLst>
              <a:ext uri="{FF2B5EF4-FFF2-40B4-BE49-F238E27FC236}">
                <a16:creationId xmlns:a16="http://schemas.microsoft.com/office/drawing/2014/main" id="{F45C8329-E2C3-4B59-B313-0AE6B651EBA4}"/>
              </a:ext>
            </a:extLst>
          </p:cNvPr>
          <p:cNvSpPr>
            <a:spLocks noGrp="1"/>
          </p:cNvSpPr>
          <p:nvPr>
            <p:ph type="sldNum" sz="quarter" idx="10"/>
          </p:nvPr>
        </p:nvSpPr>
        <p:spPr/>
        <p:txBody>
          <a:bodyPr/>
          <a:lstStyle/>
          <a:p>
            <a:fld id="{D4325D4D-289E-48C1-B277-2BEB492A7D19}" type="slidenum">
              <a:rPr lang="en-US" smtClean="0">
                <a:solidFill>
                  <a:srgbClr val="FFFFFF"/>
                </a:solidFill>
              </a:rPr>
              <a:pPr/>
              <a:t>6</a:t>
            </a:fld>
            <a:endParaRPr lang="en-US" dirty="0">
              <a:solidFill>
                <a:srgbClr val="FFFFFF"/>
              </a:solidFill>
            </a:endParaRPr>
          </a:p>
        </p:txBody>
      </p:sp>
      <p:pic>
        <p:nvPicPr>
          <p:cNvPr id="6" name="Picture 5">
            <a:extLst>
              <a:ext uri="{FF2B5EF4-FFF2-40B4-BE49-F238E27FC236}">
                <a16:creationId xmlns:a16="http://schemas.microsoft.com/office/drawing/2014/main" id="{2BAA866D-74A0-44C0-84A7-C1ABFF1904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4497" t="13139" r="19038" b="36360"/>
          <a:stretch/>
        </p:blipFill>
        <p:spPr>
          <a:xfrm>
            <a:off x="9014716" y="2617473"/>
            <a:ext cx="2649254" cy="2063858"/>
          </a:xfrm>
          <a:prstGeom prst="rect">
            <a:avLst/>
          </a:prstGeom>
        </p:spPr>
      </p:pic>
      <p:sp>
        <p:nvSpPr>
          <p:cNvPr id="7" name="TextBox 6">
            <a:extLst>
              <a:ext uri="{FF2B5EF4-FFF2-40B4-BE49-F238E27FC236}">
                <a16:creationId xmlns:a16="http://schemas.microsoft.com/office/drawing/2014/main" id="{BF07163E-8516-4028-8D2B-98A3AC2DD8A6}"/>
              </a:ext>
            </a:extLst>
          </p:cNvPr>
          <p:cNvSpPr txBox="1"/>
          <p:nvPr/>
        </p:nvSpPr>
        <p:spPr>
          <a:xfrm>
            <a:off x="9228907" y="4875241"/>
            <a:ext cx="2498705" cy="707886"/>
          </a:xfrm>
          <a:prstGeom prst="rect">
            <a:avLst/>
          </a:prstGeom>
          <a:noFill/>
        </p:spPr>
        <p:txBody>
          <a:bodyPr wrap="square" rtlCol="0">
            <a:spAutoFit/>
          </a:bodyPr>
          <a:lstStyle/>
          <a:p>
            <a:pPr algn="r"/>
            <a:r>
              <a:rPr lang="en-US" sz="2000" i="1" dirty="0">
                <a:solidFill>
                  <a:schemeClr val="bg2">
                    <a:lumMod val="75000"/>
                  </a:schemeClr>
                </a:solidFill>
              </a:rPr>
              <a:t>DJ Patil, former US </a:t>
            </a:r>
            <a:br>
              <a:rPr lang="en-US" sz="2000" i="1" dirty="0">
                <a:solidFill>
                  <a:schemeClr val="bg2">
                    <a:lumMod val="75000"/>
                  </a:schemeClr>
                </a:solidFill>
              </a:rPr>
            </a:br>
            <a:r>
              <a:rPr lang="en-US" sz="2000" i="1" dirty="0">
                <a:solidFill>
                  <a:schemeClr val="bg2">
                    <a:lumMod val="75000"/>
                  </a:schemeClr>
                </a:solidFill>
              </a:rPr>
              <a:t>Chief Data Scientist</a:t>
            </a:r>
          </a:p>
        </p:txBody>
      </p:sp>
      <p:sp>
        <p:nvSpPr>
          <p:cNvPr id="8" name="TextBox 7">
            <a:extLst>
              <a:ext uri="{FF2B5EF4-FFF2-40B4-BE49-F238E27FC236}">
                <a16:creationId xmlns:a16="http://schemas.microsoft.com/office/drawing/2014/main" id="{A21B88E4-F8C6-4F1C-9863-BE47F277C490}"/>
              </a:ext>
            </a:extLst>
          </p:cNvPr>
          <p:cNvSpPr txBox="1"/>
          <p:nvPr/>
        </p:nvSpPr>
        <p:spPr>
          <a:xfrm>
            <a:off x="1166191" y="2600403"/>
            <a:ext cx="2971800" cy="400110"/>
          </a:xfrm>
          <a:prstGeom prst="rect">
            <a:avLst/>
          </a:prstGeom>
          <a:noFill/>
        </p:spPr>
        <p:txBody>
          <a:bodyPr wrap="square" rtlCol="0">
            <a:spAutoFit/>
          </a:bodyPr>
          <a:lstStyle/>
          <a:p>
            <a:r>
              <a:rPr lang="en-US" sz="2000" dirty="0">
                <a:solidFill>
                  <a:schemeClr val="bg2">
                    <a:lumMod val="75000"/>
                  </a:schemeClr>
                </a:solidFill>
              </a:rPr>
              <a:t>Solve thorny problems</a:t>
            </a:r>
          </a:p>
        </p:txBody>
      </p:sp>
      <p:sp>
        <p:nvSpPr>
          <p:cNvPr id="9" name="TextBox 8">
            <a:extLst>
              <a:ext uri="{FF2B5EF4-FFF2-40B4-BE49-F238E27FC236}">
                <a16:creationId xmlns:a16="http://schemas.microsoft.com/office/drawing/2014/main" id="{3F4C674D-3A96-4A72-A8C3-82C2FDA97D3D}"/>
              </a:ext>
            </a:extLst>
          </p:cNvPr>
          <p:cNvSpPr txBox="1"/>
          <p:nvPr/>
        </p:nvSpPr>
        <p:spPr>
          <a:xfrm>
            <a:off x="1503252" y="3228127"/>
            <a:ext cx="4437529" cy="400110"/>
          </a:xfrm>
          <a:prstGeom prst="rect">
            <a:avLst/>
          </a:prstGeom>
          <a:noFill/>
        </p:spPr>
        <p:txBody>
          <a:bodyPr wrap="square" rtlCol="0">
            <a:spAutoFit/>
          </a:bodyPr>
          <a:lstStyle/>
          <a:p>
            <a:r>
              <a:rPr lang="en-US" sz="2000" dirty="0">
                <a:solidFill>
                  <a:schemeClr val="bg2">
                    <a:lumMod val="75000"/>
                  </a:schemeClr>
                </a:solidFill>
              </a:rPr>
              <a:t>Work directly with everyday people</a:t>
            </a:r>
          </a:p>
        </p:txBody>
      </p:sp>
      <p:sp>
        <p:nvSpPr>
          <p:cNvPr id="10" name="TextBox 9">
            <a:extLst>
              <a:ext uri="{FF2B5EF4-FFF2-40B4-BE49-F238E27FC236}">
                <a16:creationId xmlns:a16="http://schemas.microsoft.com/office/drawing/2014/main" id="{863D1423-DCD9-471B-9DD0-609F86924E10}"/>
              </a:ext>
            </a:extLst>
          </p:cNvPr>
          <p:cNvSpPr txBox="1"/>
          <p:nvPr/>
        </p:nvSpPr>
        <p:spPr>
          <a:xfrm>
            <a:off x="1520312" y="4533706"/>
            <a:ext cx="4746812" cy="400110"/>
          </a:xfrm>
          <a:prstGeom prst="rect">
            <a:avLst/>
          </a:prstGeom>
          <a:noFill/>
        </p:spPr>
        <p:txBody>
          <a:bodyPr wrap="square" rtlCol="0">
            <a:spAutoFit/>
          </a:bodyPr>
          <a:lstStyle/>
          <a:p>
            <a:r>
              <a:rPr lang="en-US" sz="2000" dirty="0">
                <a:solidFill>
                  <a:schemeClr val="bg2">
                    <a:lumMod val="75000"/>
                  </a:schemeClr>
                </a:solidFill>
              </a:rPr>
              <a:t>Understand and respond to human need</a:t>
            </a:r>
          </a:p>
        </p:txBody>
      </p:sp>
      <p:sp>
        <p:nvSpPr>
          <p:cNvPr id="11" name="TextBox 10">
            <a:extLst>
              <a:ext uri="{FF2B5EF4-FFF2-40B4-BE49-F238E27FC236}">
                <a16:creationId xmlns:a16="http://schemas.microsoft.com/office/drawing/2014/main" id="{AF2919AB-AA5E-46C6-8D9E-9E1F792D87DA}"/>
              </a:ext>
            </a:extLst>
          </p:cNvPr>
          <p:cNvSpPr txBox="1"/>
          <p:nvPr/>
        </p:nvSpPr>
        <p:spPr>
          <a:xfrm>
            <a:off x="1166191" y="3883606"/>
            <a:ext cx="3899647" cy="400110"/>
          </a:xfrm>
          <a:prstGeom prst="rect">
            <a:avLst/>
          </a:prstGeom>
          <a:noFill/>
        </p:spPr>
        <p:txBody>
          <a:bodyPr wrap="square" rtlCol="0">
            <a:spAutoFit/>
          </a:bodyPr>
          <a:lstStyle/>
          <a:p>
            <a:r>
              <a:rPr lang="en-US" sz="2000" dirty="0">
                <a:solidFill>
                  <a:schemeClr val="bg2">
                    <a:lumMod val="75000"/>
                  </a:schemeClr>
                </a:solidFill>
              </a:rPr>
              <a:t>Evolve quickly through iteration</a:t>
            </a:r>
          </a:p>
        </p:txBody>
      </p:sp>
      <p:sp>
        <p:nvSpPr>
          <p:cNvPr id="12" name="TextBox 11">
            <a:extLst>
              <a:ext uri="{FF2B5EF4-FFF2-40B4-BE49-F238E27FC236}">
                <a16:creationId xmlns:a16="http://schemas.microsoft.com/office/drawing/2014/main" id="{435C73C2-DD31-43C1-94C2-32935D31191D}"/>
              </a:ext>
            </a:extLst>
          </p:cNvPr>
          <p:cNvSpPr txBox="1"/>
          <p:nvPr/>
        </p:nvSpPr>
        <p:spPr>
          <a:xfrm>
            <a:off x="1166191" y="5183017"/>
            <a:ext cx="5230906" cy="400110"/>
          </a:xfrm>
          <a:prstGeom prst="rect">
            <a:avLst/>
          </a:prstGeom>
          <a:noFill/>
        </p:spPr>
        <p:txBody>
          <a:bodyPr wrap="square" rtlCol="0">
            <a:spAutoFit/>
          </a:bodyPr>
          <a:lstStyle/>
          <a:p>
            <a:r>
              <a:rPr lang="en-US" sz="2000" dirty="0">
                <a:solidFill>
                  <a:schemeClr val="bg2">
                    <a:lumMod val="75000"/>
                  </a:schemeClr>
                </a:solidFill>
              </a:rPr>
              <a:t>Make government work better for all of us</a:t>
            </a:r>
          </a:p>
        </p:txBody>
      </p:sp>
      <p:sp>
        <p:nvSpPr>
          <p:cNvPr id="13" name="TextBox 12">
            <a:extLst>
              <a:ext uri="{FF2B5EF4-FFF2-40B4-BE49-F238E27FC236}">
                <a16:creationId xmlns:a16="http://schemas.microsoft.com/office/drawing/2014/main" id="{AF5BBC6B-B14D-4EB6-9A32-294275098801}"/>
              </a:ext>
            </a:extLst>
          </p:cNvPr>
          <p:cNvSpPr txBox="1"/>
          <p:nvPr/>
        </p:nvSpPr>
        <p:spPr>
          <a:xfrm>
            <a:off x="1520312" y="5832328"/>
            <a:ext cx="2543850" cy="461665"/>
          </a:xfrm>
          <a:prstGeom prst="rect">
            <a:avLst/>
          </a:prstGeom>
          <a:noFill/>
        </p:spPr>
        <p:txBody>
          <a:bodyPr wrap="square" rtlCol="0">
            <a:spAutoFit/>
          </a:bodyPr>
          <a:lstStyle/>
          <a:p>
            <a:r>
              <a:rPr lang="en-US" sz="2400" b="1" i="1" dirty="0">
                <a:solidFill>
                  <a:schemeClr val="accent1"/>
                </a:solidFill>
              </a:rPr>
              <a:t>We can do this!</a:t>
            </a:r>
          </a:p>
        </p:txBody>
      </p:sp>
    </p:spTree>
    <p:extLst>
      <p:ext uri="{BB962C8B-B14F-4D97-AF65-F5344CB8AC3E}">
        <p14:creationId xmlns:p14="http://schemas.microsoft.com/office/powerpoint/2010/main" val="1616763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Helvetica"/>
              </a:rPr>
              <a:t>2014 to Present:  RTI Center for Data Science</a:t>
            </a:r>
            <a:endParaRPr lang="en-US"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7</a:t>
            </a:fld>
            <a:endParaRPr lang="en-US" dirty="0">
              <a:solidFill>
                <a:srgbClr val="FFFFFF"/>
              </a:solidFill>
            </a:endParaRPr>
          </a:p>
        </p:txBody>
      </p:sp>
      <p:sp>
        <p:nvSpPr>
          <p:cNvPr id="5" name="Rectangle 4">
            <a:extLst>
              <a:ext uri="{FF2B5EF4-FFF2-40B4-BE49-F238E27FC236}">
                <a16:creationId xmlns:a16="http://schemas.microsoft.com/office/drawing/2014/main" id="{D311DE10-67E6-4FA5-AB62-679AF5F3CB8A}"/>
              </a:ext>
            </a:extLst>
          </p:cNvPr>
          <p:cNvSpPr/>
          <p:nvPr/>
        </p:nvSpPr>
        <p:spPr>
          <a:xfrm>
            <a:off x="1422706" y="4661072"/>
            <a:ext cx="9346586" cy="954107"/>
          </a:xfrm>
          <a:prstGeom prst="rect">
            <a:avLst/>
          </a:prstGeom>
        </p:spPr>
        <p:txBody>
          <a:bodyPr wrap="square">
            <a:spAutoFit/>
          </a:bodyPr>
          <a:lstStyle/>
          <a:p>
            <a:pPr algn="ctr"/>
            <a:r>
              <a:rPr lang="en-US" sz="2800" dirty="0">
                <a:solidFill>
                  <a:schemeClr val="bg2">
                    <a:lumMod val="75000"/>
                  </a:schemeClr>
                </a:solidFill>
                <a:sym typeface="Helvetica"/>
              </a:rPr>
              <a:t>We are a vibrant team with a compelling social mission</a:t>
            </a:r>
            <a:r>
              <a:rPr lang="en-US" sz="2800" i="1" dirty="0">
                <a:solidFill>
                  <a:schemeClr val="bg2">
                    <a:lumMod val="75000"/>
                  </a:schemeClr>
                </a:solidFill>
                <a:sym typeface="Helvetica"/>
              </a:rPr>
              <a:t>…</a:t>
            </a:r>
          </a:p>
          <a:p>
            <a:pPr algn="ctr"/>
            <a:r>
              <a:rPr lang="en-US" sz="2800" b="1" i="1" dirty="0">
                <a:solidFill>
                  <a:schemeClr val="accent1"/>
                </a:solidFill>
                <a:sym typeface="Helvetica"/>
              </a:rPr>
              <a:t>Data for Good</a:t>
            </a:r>
            <a:endParaRPr lang="en-US" sz="2800" b="1" dirty="0">
              <a:solidFill>
                <a:schemeClr val="accent1"/>
              </a:solidFill>
            </a:endParaRPr>
          </a:p>
        </p:txBody>
      </p:sp>
      <p:sp>
        <p:nvSpPr>
          <p:cNvPr id="7" name="TextBox 6">
            <a:extLst>
              <a:ext uri="{FF2B5EF4-FFF2-40B4-BE49-F238E27FC236}">
                <a16:creationId xmlns:a16="http://schemas.microsoft.com/office/drawing/2014/main" id="{AF5BBC6B-B14D-4EB6-9A32-294275098801}"/>
              </a:ext>
            </a:extLst>
          </p:cNvPr>
          <p:cNvSpPr txBox="1"/>
          <p:nvPr/>
        </p:nvSpPr>
        <p:spPr>
          <a:xfrm>
            <a:off x="2667059" y="1194605"/>
            <a:ext cx="6857879" cy="523220"/>
          </a:xfrm>
          <a:prstGeom prst="rect">
            <a:avLst/>
          </a:prstGeom>
          <a:noFill/>
        </p:spPr>
        <p:txBody>
          <a:bodyPr wrap="square" rtlCol="0">
            <a:spAutoFit/>
          </a:bodyPr>
          <a:lstStyle/>
          <a:p>
            <a:r>
              <a:rPr lang="en-US" sz="2800" b="1" i="1" dirty="0">
                <a:solidFill>
                  <a:schemeClr val="accent1"/>
                </a:solidFill>
              </a:rPr>
              <a:t>CDS@5:  Data Science is a Team Sport</a:t>
            </a:r>
          </a:p>
        </p:txBody>
      </p:sp>
      <p:pic>
        <p:nvPicPr>
          <p:cNvPr id="9" name="Picture 8">
            <a:extLst>
              <a:ext uri="{FF2B5EF4-FFF2-40B4-BE49-F238E27FC236}">
                <a16:creationId xmlns:a16="http://schemas.microsoft.com/office/drawing/2014/main" id="{C25DBDE3-5E05-4C89-A8A7-33982377C9DE}"/>
              </a:ext>
            </a:extLst>
          </p:cNvPr>
          <p:cNvPicPr>
            <a:picLocks noChangeAspect="1"/>
          </p:cNvPicPr>
          <p:nvPr/>
        </p:nvPicPr>
        <p:blipFill rotWithShape="1">
          <a:blip r:embed="rId3"/>
          <a:srcRect l="6787" t="17358" r="10927" b="49614"/>
          <a:stretch/>
        </p:blipFill>
        <p:spPr>
          <a:xfrm>
            <a:off x="598602" y="2042147"/>
            <a:ext cx="10994796" cy="2294603"/>
          </a:xfrm>
          <a:prstGeom prst="rect">
            <a:avLst/>
          </a:prstGeom>
        </p:spPr>
      </p:pic>
    </p:spTree>
    <p:extLst>
      <p:ext uri="{BB962C8B-B14F-4D97-AF65-F5344CB8AC3E}">
        <p14:creationId xmlns:p14="http://schemas.microsoft.com/office/powerpoint/2010/main" val="1736247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715D6E-BF82-444B-9084-CE479F36593A}"/>
              </a:ext>
            </a:extLst>
          </p:cNvPr>
          <p:cNvPicPr>
            <a:picLocks noChangeAspect="1"/>
          </p:cNvPicPr>
          <p:nvPr/>
        </p:nvPicPr>
        <p:blipFill rotWithShape="1">
          <a:blip r:embed="rId3">
            <a:extLst>
              <a:ext uri="{28A0092B-C50C-407E-A947-70E740481C1C}">
                <a14:useLocalDpi xmlns:a14="http://schemas.microsoft.com/office/drawing/2010/main" val="0"/>
              </a:ext>
            </a:extLst>
          </a:blip>
          <a:srcRect l="7222"/>
          <a:stretch/>
        </p:blipFill>
        <p:spPr>
          <a:xfrm>
            <a:off x="0" y="609600"/>
            <a:ext cx="12192000" cy="3212911"/>
          </a:xfrm>
          <a:prstGeom prst="rect">
            <a:avLst/>
          </a:prstGeom>
        </p:spPr>
      </p:pic>
      <p:sp>
        <p:nvSpPr>
          <p:cNvPr id="2" name="Title 1">
            <a:extLst>
              <a:ext uri="{FF2B5EF4-FFF2-40B4-BE49-F238E27FC236}">
                <a16:creationId xmlns:a16="http://schemas.microsoft.com/office/drawing/2014/main" id="{0E9234C5-8645-4134-B424-C88E122BA07D}"/>
              </a:ext>
            </a:extLst>
          </p:cNvPr>
          <p:cNvSpPr>
            <a:spLocks noGrp="1"/>
          </p:cNvSpPr>
          <p:nvPr>
            <p:ph type="title"/>
          </p:nvPr>
        </p:nvSpPr>
        <p:spPr/>
        <p:txBody>
          <a:bodyPr/>
          <a:lstStyle/>
          <a:p>
            <a:r>
              <a:rPr lang="en-US" dirty="0"/>
              <a:t>Mission and Vision</a:t>
            </a:r>
          </a:p>
        </p:txBody>
      </p:sp>
      <p:sp>
        <p:nvSpPr>
          <p:cNvPr id="3" name="Content Placeholder 2">
            <a:extLst>
              <a:ext uri="{FF2B5EF4-FFF2-40B4-BE49-F238E27FC236}">
                <a16:creationId xmlns:a16="http://schemas.microsoft.com/office/drawing/2014/main" id="{9F03FAA9-9574-4826-B693-AF11D4F90C62}"/>
              </a:ext>
            </a:extLst>
          </p:cNvPr>
          <p:cNvSpPr>
            <a:spLocks noGrp="1"/>
          </p:cNvSpPr>
          <p:nvPr>
            <p:ph idx="1"/>
          </p:nvPr>
        </p:nvSpPr>
        <p:spPr>
          <a:xfrm>
            <a:off x="609600" y="1139689"/>
            <a:ext cx="7500730" cy="5638800"/>
          </a:xfrm>
        </p:spPr>
        <p:txBody>
          <a:bodyPr/>
          <a:lstStyle/>
          <a:p>
            <a:pPr marL="0" indent="0">
              <a:buNone/>
            </a:pPr>
            <a:r>
              <a:rPr lang="en-US" b="1" i="1" dirty="0">
                <a:solidFill>
                  <a:schemeClr val="bg1"/>
                </a:solidFill>
              </a:rPr>
              <a:t>RTI’s mission…</a:t>
            </a:r>
            <a:r>
              <a:rPr lang="en-US" dirty="0">
                <a:solidFill>
                  <a:schemeClr val="bg1"/>
                </a:solidFill>
              </a:rPr>
              <a:t>to improve the human condition</a:t>
            </a:r>
          </a:p>
          <a:p>
            <a:pPr marL="0" indent="0">
              <a:buNone/>
            </a:pPr>
            <a:endParaRPr lang="en-US" b="1" i="1" dirty="0">
              <a:solidFill>
                <a:schemeClr val="bg1"/>
              </a:solidFill>
            </a:endParaRPr>
          </a:p>
          <a:p>
            <a:pPr marL="0" indent="0">
              <a:buNone/>
            </a:pPr>
            <a:r>
              <a:rPr lang="en-US" b="1" i="1" dirty="0">
                <a:solidFill>
                  <a:schemeClr val="bg1"/>
                </a:solidFill>
              </a:rPr>
              <a:t>Our Center’s mission…</a:t>
            </a:r>
            <a:r>
              <a:rPr lang="en-US" dirty="0">
                <a:solidFill>
                  <a:schemeClr val="bg1"/>
                </a:solidFill>
              </a:rPr>
              <a:t>to positively impact </a:t>
            </a:r>
            <a:br>
              <a:rPr lang="en-US" dirty="0">
                <a:solidFill>
                  <a:schemeClr val="bg1"/>
                </a:solidFill>
              </a:rPr>
            </a:br>
            <a:r>
              <a:rPr lang="en-US" dirty="0">
                <a:solidFill>
                  <a:schemeClr val="bg1"/>
                </a:solidFill>
              </a:rPr>
              <a:t>society through data science for social good</a:t>
            </a:r>
          </a:p>
          <a:p>
            <a:pPr marL="0" indent="0">
              <a:buNone/>
            </a:pPr>
            <a:endParaRPr lang="en-US" b="1" i="1" dirty="0">
              <a:solidFill>
                <a:srgbClr val="FF0000"/>
              </a:solidFill>
            </a:endParaRPr>
          </a:p>
          <a:p>
            <a:pPr marL="0" indent="0">
              <a:buNone/>
            </a:pPr>
            <a:r>
              <a:rPr lang="en-US" b="1" i="1" dirty="0">
                <a:solidFill>
                  <a:schemeClr val="bg1"/>
                </a:solidFill>
              </a:rPr>
              <a:t>My Vision…</a:t>
            </a:r>
          </a:p>
          <a:p>
            <a:pPr marL="0" indent="0">
              <a:spcBef>
                <a:spcPts val="1800"/>
              </a:spcBef>
              <a:buNone/>
            </a:pPr>
            <a:r>
              <a:rPr lang="en-US" dirty="0">
                <a:solidFill>
                  <a:schemeClr val="bg2">
                    <a:lumMod val="75000"/>
                  </a:schemeClr>
                </a:solidFill>
              </a:rPr>
              <a:t>Create a vibrant data science team that is a hub of innovation and collaboration, where people can thrive and be at their natural best while doing meaningful work to improve the world.</a:t>
            </a:r>
            <a:endParaRPr lang="en-US" dirty="0"/>
          </a:p>
          <a:p>
            <a:pPr marL="0" indent="0">
              <a:spcBef>
                <a:spcPts val="1800"/>
              </a:spcBef>
              <a:buNone/>
            </a:pPr>
            <a:r>
              <a:rPr lang="en-US" dirty="0">
                <a:solidFill>
                  <a:schemeClr val="bg2">
                    <a:lumMod val="75000"/>
                  </a:schemeClr>
                </a:solidFill>
              </a:rPr>
              <a:t>We solve important national problems, improve our local communities, and transform scientific research</a:t>
            </a:r>
          </a:p>
          <a:p>
            <a:pPr marL="0" indent="0">
              <a:buNone/>
            </a:pPr>
            <a:endParaRPr lang="en-US" dirty="0"/>
          </a:p>
        </p:txBody>
      </p:sp>
      <p:sp>
        <p:nvSpPr>
          <p:cNvPr id="4" name="Slide Number Placeholder 3">
            <a:extLst>
              <a:ext uri="{FF2B5EF4-FFF2-40B4-BE49-F238E27FC236}">
                <a16:creationId xmlns:a16="http://schemas.microsoft.com/office/drawing/2014/main" id="{CB0B8149-35C2-4F2F-8607-701BD1BAAB33}"/>
              </a:ext>
            </a:extLst>
          </p:cNvPr>
          <p:cNvSpPr>
            <a:spLocks noGrp="1"/>
          </p:cNvSpPr>
          <p:nvPr>
            <p:ph type="sldNum" sz="quarter" idx="10"/>
          </p:nvPr>
        </p:nvSpPr>
        <p:spPr/>
        <p:txBody>
          <a:bodyPr/>
          <a:lstStyle/>
          <a:p>
            <a:fld id="{D4325D4D-289E-48C1-B277-2BEB492A7D19}" type="slidenum">
              <a:rPr lang="en-US" smtClean="0">
                <a:solidFill>
                  <a:srgbClr val="FFFFFF"/>
                </a:solidFill>
              </a:rPr>
              <a:pPr/>
              <a:t>8</a:t>
            </a:fld>
            <a:endParaRPr lang="en-US" dirty="0">
              <a:solidFill>
                <a:srgbClr val="FFFFFF"/>
              </a:solidFill>
            </a:endParaRPr>
          </a:p>
        </p:txBody>
      </p:sp>
    </p:spTree>
    <p:extLst>
      <p:ext uri="{BB962C8B-B14F-4D97-AF65-F5344CB8AC3E}">
        <p14:creationId xmlns:p14="http://schemas.microsoft.com/office/powerpoint/2010/main" val="351422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E41BA-9223-48C5-9BB3-E807C7E8C4AB}"/>
              </a:ext>
            </a:extLst>
          </p:cNvPr>
          <p:cNvSpPr>
            <a:spLocks noGrp="1"/>
          </p:cNvSpPr>
          <p:nvPr>
            <p:ph type="title"/>
          </p:nvPr>
        </p:nvSpPr>
        <p:spPr/>
        <p:txBody>
          <a:bodyPr/>
          <a:lstStyle/>
          <a:p>
            <a:r>
              <a:rPr lang="en-US" dirty="0"/>
              <a:t>Live Your Team Values.  We Are Committed To…</a:t>
            </a:r>
          </a:p>
        </p:txBody>
      </p:sp>
      <p:sp>
        <p:nvSpPr>
          <p:cNvPr id="4" name="Slide Number Placeholder 3">
            <a:extLst>
              <a:ext uri="{FF2B5EF4-FFF2-40B4-BE49-F238E27FC236}">
                <a16:creationId xmlns:a16="http://schemas.microsoft.com/office/drawing/2014/main" id="{FCCAF16E-73E4-4BC0-BC41-E20C4EB81F24}"/>
              </a:ext>
            </a:extLst>
          </p:cNvPr>
          <p:cNvSpPr>
            <a:spLocks noGrp="1"/>
          </p:cNvSpPr>
          <p:nvPr>
            <p:ph type="sldNum" sz="quarter" idx="10"/>
          </p:nvPr>
        </p:nvSpPr>
        <p:spPr/>
        <p:txBody>
          <a:bodyPr/>
          <a:lstStyle/>
          <a:p>
            <a:fld id="{D4325D4D-289E-48C1-B277-2BEB492A7D19}" type="slidenum">
              <a:rPr lang="en-US" smtClean="0">
                <a:solidFill>
                  <a:srgbClr val="FFFFFF"/>
                </a:solidFill>
              </a:rPr>
              <a:pPr/>
              <a:t>9</a:t>
            </a:fld>
            <a:endParaRPr lang="en-US">
              <a:solidFill>
                <a:srgbClr val="FFFFFF"/>
              </a:solidFill>
            </a:endParaRPr>
          </a:p>
        </p:txBody>
      </p:sp>
      <p:sp>
        <p:nvSpPr>
          <p:cNvPr id="5" name="AutoShape 2" descr="Image result for learning">
            <a:extLst>
              <a:ext uri="{FF2B5EF4-FFF2-40B4-BE49-F238E27FC236}">
                <a16:creationId xmlns:a16="http://schemas.microsoft.com/office/drawing/2014/main" id="{B5DA0E10-EF46-4657-A087-FCD58ACF38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C79D9EB-E74D-4396-9F98-1F37455880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558" y="4282544"/>
            <a:ext cx="2750751" cy="2063064"/>
          </a:xfrm>
          <a:prstGeom prst="rect">
            <a:avLst/>
          </a:prstGeom>
        </p:spPr>
      </p:pic>
      <p:sp>
        <p:nvSpPr>
          <p:cNvPr id="11" name="TextBox 10">
            <a:extLst>
              <a:ext uri="{FF2B5EF4-FFF2-40B4-BE49-F238E27FC236}">
                <a16:creationId xmlns:a16="http://schemas.microsoft.com/office/drawing/2014/main" id="{708A032C-7273-491B-B9BF-6DF441AD5B36}"/>
              </a:ext>
            </a:extLst>
          </p:cNvPr>
          <p:cNvSpPr txBox="1"/>
          <p:nvPr/>
        </p:nvSpPr>
        <p:spPr>
          <a:xfrm>
            <a:off x="2445807" y="2251866"/>
            <a:ext cx="4162812" cy="830997"/>
          </a:xfrm>
          <a:prstGeom prst="rect">
            <a:avLst/>
          </a:prstGeom>
          <a:noFill/>
        </p:spPr>
        <p:txBody>
          <a:bodyPr wrap="square" rtlCol="0">
            <a:spAutoFit/>
          </a:bodyPr>
          <a:lstStyle/>
          <a:p>
            <a:r>
              <a:rPr lang="en-US" sz="2400" i="1" dirty="0">
                <a:solidFill>
                  <a:schemeClr val="bg2">
                    <a:lumMod val="75000"/>
                  </a:schemeClr>
                </a:solidFill>
              </a:rPr>
              <a:t>Data science needs to learn </a:t>
            </a:r>
          </a:p>
          <a:p>
            <a:r>
              <a:rPr lang="en-US" sz="2400" i="1" dirty="0">
                <a:solidFill>
                  <a:schemeClr val="bg2">
                    <a:lumMod val="75000"/>
                  </a:schemeClr>
                </a:solidFill>
              </a:rPr>
              <a:t>from itself</a:t>
            </a:r>
          </a:p>
        </p:txBody>
      </p:sp>
      <p:sp>
        <p:nvSpPr>
          <p:cNvPr id="13" name="Rectangle 12">
            <a:extLst>
              <a:ext uri="{FF2B5EF4-FFF2-40B4-BE49-F238E27FC236}">
                <a16:creationId xmlns:a16="http://schemas.microsoft.com/office/drawing/2014/main" id="{611E0F64-AAC5-4871-AD2F-02D6A94299E2}"/>
              </a:ext>
            </a:extLst>
          </p:cNvPr>
          <p:cNvSpPr/>
          <p:nvPr/>
        </p:nvSpPr>
        <p:spPr>
          <a:xfrm>
            <a:off x="1234993" y="3872345"/>
            <a:ext cx="4281941" cy="954107"/>
          </a:xfrm>
          <a:prstGeom prst="rect">
            <a:avLst/>
          </a:prstGeom>
        </p:spPr>
        <p:txBody>
          <a:bodyPr wrap="none">
            <a:spAutoFit/>
          </a:bodyPr>
          <a:lstStyle/>
          <a:p>
            <a:r>
              <a:rPr lang="en-US" sz="2800" b="1" dirty="0">
                <a:solidFill>
                  <a:schemeClr val="accent1"/>
                </a:solidFill>
              </a:rPr>
              <a:t>Practicing data science </a:t>
            </a:r>
          </a:p>
          <a:p>
            <a:r>
              <a:rPr lang="en-US" sz="2800" b="1" dirty="0">
                <a:solidFill>
                  <a:schemeClr val="accent1"/>
                </a:solidFill>
              </a:rPr>
              <a:t>as a team sport</a:t>
            </a:r>
          </a:p>
        </p:txBody>
      </p:sp>
      <p:sp>
        <p:nvSpPr>
          <p:cNvPr id="14" name="Rectangle 13">
            <a:extLst>
              <a:ext uri="{FF2B5EF4-FFF2-40B4-BE49-F238E27FC236}">
                <a16:creationId xmlns:a16="http://schemas.microsoft.com/office/drawing/2014/main" id="{89368BC5-8C84-4848-BDC8-256DC294FDBC}"/>
              </a:ext>
            </a:extLst>
          </p:cNvPr>
          <p:cNvSpPr/>
          <p:nvPr/>
        </p:nvSpPr>
        <p:spPr>
          <a:xfrm>
            <a:off x="1234993" y="4837361"/>
            <a:ext cx="2702984" cy="1200329"/>
          </a:xfrm>
          <a:prstGeom prst="rect">
            <a:avLst/>
          </a:prstGeom>
        </p:spPr>
        <p:txBody>
          <a:bodyPr wrap="none">
            <a:spAutoFit/>
          </a:bodyPr>
          <a:lstStyle/>
          <a:p>
            <a:r>
              <a:rPr lang="en-US" sz="2400" i="1" dirty="0">
                <a:solidFill>
                  <a:schemeClr val="bg2">
                    <a:lumMod val="75000"/>
                  </a:schemeClr>
                </a:solidFill>
              </a:rPr>
              <a:t>Team culture,</a:t>
            </a:r>
          </a:p>
          <a:p>
            <a:r>
              <a:rPr lang="en-US" sz="2400" i="1" dirty="0">
                <a:solidFill>
                  <a:schemeClr val="bg2">
                    <a:lumMod val="75000"/>
                  </a:schemeClr>
                </a:solidFill>
              </a:rPr>
              <a:t>Cross-disciplinary </a:t>
            </a:r>
          </a:p>
          <a:p>
            <a:r>
              <a:rPr lang="en-US" sz="2400" i="1" dirty="0">
                <a:solidFill>
                  <a:schemeClr val="bg2">
                    <a:lumMod val="75000"/>
                  </a:schemeClr>
                </a:solidFill>
              </a:rPr>
              <a:t>collaboration</a:t>
            </a:r>
          </a:p>
        </p:txBody>
      </p:sp>
      <p:sp>
        <p:nvSpPr>
          <p:cNvPr id="15" name="Rectangle 14">
            <a:extLst>
              <a:ext uri="{FF2B5EF4-FFF2-40B4-BE49-F238E27FC236}">
                <a16:creationId xmlns:a16="http://schemas.microsoft.com/office/drawing/2014/main" id="{07D70E8F-4ACE-4D0E-8FDA-BEA1E06D99FA}"/>
              </a:ext>
            </a:extLst>
          </p:cNvPr>
          <p:cNvSpPr/>
          <p:nvPr/>
        </p:nvSpPr>
        <p:spPr>
          <a:xfrm>
            <a:off x="2445806" y="1346610"/>
            <a:ext cx="3778599" cy="954107"/>
          </a:xfrm>
          <a:prstGeom prst="rect">
            <a:avLst/>
          </a:prstGeom>
        </p:spPr>
        <p:txBody>
          <a:bodyPr wrap="none">
            <a:spAutoFit/>
          </a:bodyPr>
          <a:lstStyle/>
          <a:p>
            <a:r>
              <a:rPr lang="en-US" sz="2800" b="1">
                <a:solidFill>
                  <a:schemeClr val="accent1"/>
                </a:solidFill>
              </a:rPr>
              <a:t>Continuous learning </a:t>
            </a:r>
          </a:p>
          <a:p>
            <a:r>
              <a:rPr lang="en-US" sz="2800" b="1">
                <a:solidFill>
                  <a:schemeClr val="accent1"/>
                </a:solidFill>
              </a:rPr>
              <a:t>and innovation</a:t>
            </a:r>
          </a:p>
        </p:txBody>
      </p:sp>
      <p:sp>
        <p:nvSpPr>
          <p:cNvPr id="3" name="TextBox 2">
            <a:extLst>
              <a:ext uri="{FF2B5EF4-FFF2-40B4-BE49-F238E27FC236}">
                <a16:creationId xmlns:a16="http://schemas.microsoft.com/office/drawing/2014/main" id="{0DD47F51-7087-42DE-8E24-4A57B20FEE02}"/>
              </a:ext>
            </a:extLst>
          </p:cNvPr>
          <p:cNvSpPr txBox="1"/>
          <p:nvPr/>
        </p:nvSpPr>
        <p:spPr>
          <a:xfrm>
            <a:off x="7390544" y="2997026"/>
            <a:ext cx="4220787" cy="830997"/>
          </a:xfrm>
          <a:prstGeom prst="rect">
            <a:avLst/>
          </a:prstGeom>
          <a:noFill/>
        </p:spPr>
        <p:txBody>
          <a:bodyPr wrap="square" rtlCol="0">
            <a:spAutoFit/>
          </a:bodyPr>
          <a:lstStyle/>
          <a:p>
            <a:pPr algn="r"/>
            <a:r>
              <a:rPr lang="en-US" sz="2400" i="1" dirty="0">
                <a:solidFill>
                  <a:schemeClr val="bg2">
                    <a:lumMod val="75000"/>
                  </a:schemeClr>
                </a:solidFill>
              </a:rPr>
              <a:t>Human-centered design, </a:t>
            </a:r>
          </a:p>
          <a:p>
            <a:pPr algn="r"/>
            <a:r>
              <a:rPr lang="en-US" sz="2400" i="1" dirty="0">
                <a:solidFill>
                  <a:schemeClr val="bg2">
                    <a:lumMod val="75000"/>
                  </a:schemeClr>
                </a:solidFill>
              </a:rPr>
              <a:t>Agile software development</a:t>
            </a:r>
          </a:p>
        </p:txBody>
      </p:sp>
      <p:sp>
        <p:nvSpPr>
          <p:cNvPr id="7" name="TextBox 6">
            <a:extLst>
              <a:ext uri="{FF2B5EF4-FFF2-40B4-BE49-F238E27FC236}">
                <a16:creationId xmlns:a16="http://schemas.microsoft.com/office/drawing/2014/main" id="{0FE3AABB-A86A-47B8-A69B-5B7628F1943A}"/>
              </a:ext>
            </a:extLst>
          </p:cNvPr>
          <p:cNvSpPr txBox="1"/>
          <p:nvPr/>
        </p:nvSpPr>
        <p:spPr>
          <a:xfrm>
            <a:off x="8189260" y="2058856"/>
            <a:ext cx="3422071" cy="954107"/>
          </a:xfrm>
          <a:prstGeom prst="rect">
            <a:avLst/>
          </a:prstGeom>
          <a:noFill/>
        </p:spPr>
        <p:txBody>
          <a:bodyPr wrap="square" rtlCol="0">
            <a:spAutoFit/>
          </a:bodyPr>
          <a:lstStyle/>
          <a:p>
            <a:pPr algn="r"/>
            <a:r>
              <a:rPr lang="en-US" sz="2800" b="1" dirty="0">
                <a:solidFill>
                  <a:schemeClr val="accent1"/>
                </a:solidFill>
              </a:rPr>
              <a:t>Creating products </a:t>
            </a:r>
          </a:p>
          <a:p>
            <a:pPr algn="r"/>
            <a:r>
              <a:rPr lang="en-US" sz="2800" b="1" dirty="0">
                <a:solidFill>
                  <a:schemeClr val="accent1"/>
                </a:solidFill>
              </a:rPr>
              <a:t>that people use</a:t>
            </a:r>
          </a:p>
        </p:txBody>
      </p:sp>
      <p:pic>
        <p:nvPicPr>
          <p:cNvPr id="9" name="Picture 8">
            <a:extLst>
              <a:ext uri="{FF2B5EF4-FFF2-40B4-BE49-F238E27FC236}">
                <a16:creationId xmlns:a16="http://schemas.microsoft.com/office/drawing/2014/main" id="{5670953E-E084-4B13-B2EC-224F51C3EF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019" y="1468982"/>
            <a:ext cx="1543981" cy="1543981"/>
          </a:xfrm>
          <a:prstGeom prst="rect">
            <a:avLst/>
          </a:prstGeom>
        </p:spPr>
      </p:pic>
      <p:pic>
        <p:nvPicPr>
          <p:cNvPr id="17" name="Picture 16">
            <a:extLst>
              <a:ext uri="{FF2B5EF4-FFF2-40B4-BE49-F238E27FC236}">
                <a16:creationId xmlns:a16="http://schemas.microsoft.com/office/drawing/2014/main" id="{94D32804-5582-49EE-B1D9-CF5E793C97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2444" y="3951133"/>
            <a:ext cx="2578887" cy="1830537"/>
          </a:xfrm>
          <a:prstGeom prst="rect">
            <a:avLst/>
          </a:prstGeom>
        </p:spPr>
      </p:pic>
    </p:spTree>
    <p:extLst>
      <p:ext uri="{BB962C8B-B14F-4D97-AF65-F5344CB8AC3E}">
        <p14:creationId xmlns:p14="http://schemas.microsoft.com/office/powerpoint/2010/main" val="22517651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8.0&quot;&gt;&lt;object type=&quot;1&quot; unique_id=&quot;10001&quot;&gt;&lt;object type=&quot;2&quot; unique_id=&quot;10063&quot;&gt;&lt;object type=&quot;3&quot; unique_id=&quot;10064&quot;&gt;&lt;property id=&quot;20148&quot; value=&quot;5&quot;/&gt;&lt;property id=&quot;20300&quot; value=&quot;Slide 1 - &amp;quot;Institute for Advanced Analytics  North Carolina State University Data Science at RTI International&amp;quot;&quot;/&gt;&lt;property id=&quot;20307&quot; value=&quot;257&quot;/&gt;&lt;/object&gt;&lt;object type=&quot;3&quot; unique_id=&quot;10065&quot;&gt;&lt;property id=&quot;20148&quot; value=&quot;5&quot;/&gt;&lt;property id=&quot;20300&quot; value=&quot;Slide 2 - &amp;quot;What Is RTI International?&amp;quot;&quot;/&gt;&lt;property id=&quot;20307&quot; value=&quot;258&quot;/&gt;&lt;/object&gt;&lt;object type=&quot;3&quot; unique_id=&quot;10066&quot;&gt;&lt;property id=&quot;20148&quot; value=&quot;5&quot;/&gt;&lt;property id=&quot;20300&quot; value=&quot;Slide 3 - &amp;quot;Global Presence &amp;quot;&quot;/&gt;&lt;property id=&quot;20307&quot; value=&quot;261&quot;/&gt;&lt;/object&gt;&lt;object type=&quot;3&quot; unique_id=&quot;10067&quot;&gt;&lt;property id=&quot;20148&quot; value=&quot;5&quot;/&gt;&lt;property id=&quot;20300&quot; value=&quot;Slide 4 - &amp;quot;Global Presence (continued) &amp;quot;&quot;/&gt;&lt;property id=&quot;20307&quot; value=&quot;290&quot;/&gt;&lt;/object&gt;&lt;object type=&quot;3&quot; unique_id=&quot;10068&quot;&gt;&lt;property id=&quot;20148&quot; value=&quot;5&quot;/&gt;&lt;property id=&quot;20300&quot; value=&quot;Slide 5 - &amp;quot;Notable Achievements&amp;quot;&quot;/&gt;&lt;property id=&quot;20307&quot; value=&quot;263&quot;/&gt;&lt;/object&gt;&lt;object type=&quot;3&quot; unique_id=&quot;10069&quot;&gt;&lt;property id=&quot;20148&quot; value=&quot;5&quot;/&gt;&lt;property id=&quot;20300&quot; value=&quot;Slide 6 - &amp;quot;RTI International: Delivering the Promise of Science for Global Good&amp;quot;&quot;/&gt;&lt;property id=&quot;20307&quot; value=&quot;267&quot;/&gt;&lt;/object&gt;&lt;object type=&quot;3&quot; unique_id=&quot;10070&quot;&gt;&lt;property id=&quot;20148&quot; value=&quot;5&quot;/&gt;&lt;property id=&quot;20300&quot; value=&quot;Slide 7 - &amp;quot;Research Leadership&amp;quot;&quot;/&gt;&lt;property id=&quot;20307&quot; value=&quot;264&quot;/&gt;&lt;/object&gt;&lt;object type=&quot;3&quot; unique_id=&quot;10071&quot;&gt;&lt;property id=&quot;20148&quot; value=&quot;5&quot;/&gt;&lt;property id=&quot;20300&quot; value=&quot;Slide 8 - &amp;quot;Social, Statistical, and Environmental Sciences (SSES)&amp;quot;&quot;/&gt;&lt;property id=&quot;20307&quot; value=&quot;265&quot;/&gt;&lt;/object&gt;&lt;object type=&quot;3&quot; unique_id=&quot;10072&quot;&gt;&lt;property id=&quot;20148&quot; value=&quot;5&quot;/&gt;&lt;property id=&quot;20300&quot; value=&quot;Slide 9 - &amp;quot;Survey, Computing, and Statistical Sciences (SCSS)&amp;quot;&quot;/&gt;&lt;property id=&quot;20307&quot; value=&quot;266&quot;/&gt;&lt;/object&gt;&lt;object type=&quot;3&quot; unique_id=&quot;10073&quot;&gt;&lt;property id=&quot;20148&quot; value=&quot;5&quot;/&gt;&lt;property id=&quot;20300&quot; value=&quot;Slide 10 - &amp;quot;Gayle S. Bieler Director, Center for Data Science MS, Statistics (Boston University)&amp;quot;&quot;/&gt;&lt;property id=&quot;20307&quot; value=&quot;279&quot;/&gt;&lt;/object&gt;&lt;object type=&quot;3&quot; unique_id=&quot;10074&quot;&gt;&lt;property id=&quot;20148&quot; value=&quot;5&quot;/&gt;&lt;property id=&quot;20300&quot; value=&quot;Slide 11 - &amp;quot;RTI Center for Data Science: Our Team&amp;quot;&quot;/&gt;&lt;property id=&quot;20307&quot; value=&quot;291&quot;/&gt;&lt;/object&gt;&lt;object type=&quot;3&quot; unique_id=&quot;10075&quot;&gt;&lt;property id=&quot;20148&quot; value=&quot;5&quot;/&gt;&lt;property id=&quot;20300&quot; value=&quot;Slide 12 - &amp;quot;Our Approach&amp;quot;&quot;/&gt;&lt;property id=&quot;20307&quot; value=&quot;269&quot;/&gt;&lt;/object&gt;&lt;object type=&quot;3&quot; unique_id=&quot;10076&quot;&gt;&lt;property id=&quot;20148&quot; value=&quot;5&quot;/&gt;&lt;property id=&quot;20300&quot; value=&quot;Slide 13 - &amp;quot;Sample of Our Federal Government Clients&amp;quot;&quot;/&gt;&lt;property id=&quot;20307&quot; value=&quot;270&quot;/&gt;&lt;/object&gt;&lt;object type=&quot;3&quot; unique_id=&quot;10077&quot;&gt;&lt;property id=&quot;20148&quot; value=&quot;5&quot;/&gt;&lt;property id=&quot;20300&quot; value=&quot;Slide 14 - &amp;quot;Improving Local Communities: CFS Analytics&amp;quot;&quot;/&gt;&lt;property id=&quot;20307&quot; value=&quot;271&quot;/&gt;&lt;/object&gt;&lt;object type=&quot;3&quot; unique_id=&quot;10078&quot;&gt;&lt;property id=&quot;20148&quot; value=&quot;5&quot;/&gt;&lt;property id=&quot;20300&quot; value=&quot;Slide 15 - &amp;quot;Who Do We Look For?&amp;quot;&quot;/&gt;&lt;property id=&quot;20307&quot; value=&quot;272&quot;/&gt;&lt;/object&gt;&lt;object type=&quot;3&quot; unique_id=&quot;10079&quot;&gt;&lt;property id=&quot;20148&quot; value=&quot;5&quot;/&gt;&lt;property id=&quot;20300&quot; value=&quot;Slide 16 - &amp;quot;Rob Chew Data Scientist MS, Analytics (North Carolina State University)&amp;quot;&quot;/&gt;&lt;property id=&quot;20307&quot; value=&quot;280&quot;/&gt;&lt;/object&gt;&lt;object type=&quot;3&quot; unique_id=&quot;10080&quot;&gt;&lt;property id=&quot;20148&quot; value=&quot;5&quot;/&gt;&lt;property id=&quot;20300&quot; value=&quot;Slide 17 - &amp;quot;Data Revolution for Development&amp;quot;&quot;/&gt;&lt;property id=&quot;20307&quot; value=&quot;283&quot;/&gt;&lt;/object&gt;&lt;object type=&quot;3&quot; unique_id=&quot;10081&quot;&gt;&lt;property id=&quot;20148&quot; value=&quot;5&quot;/&gt;&lt;property id=&quot;20300&quot; value=&quot;Slide 18 - &amp;quot;E-cigarettes and Social Media&amp;quot;&quot;/&gt;&lt;property id=&quot;20307&quot; value=&quot;284&quot;/&gt;&lt;/object&gt;&lt;object type=&quot;3&quot; unique_id=&quot;10082&quot;&gt;&lt;property id=&quot;20148&quot; value=&quot;5&quot;/&gt;&lt;property id=&quot;20300&quot; value=&quot;Slide 19 - &amp;quot;E-cigarettes and Social Media&amp;quot;&quot;/&gt;&lt;property id=&quot;20307&quot; value=&quot;285&quot;/&gt;&lt;/object&gt;&lt;object type=&quot;3&quot; unique_id=&quot;10083&quot;&gt;&lt;property id=&quot;20148&quot; value=&quot;5&quot;/&gt;&lt;property id=&quot;20300&quot; value=&quot;Slide 20 - &amp;quot;Paul A. Ruddle II Data Scientist MS, Analytics (North Carolina State University) MS, Crop Science (North Carolina &quot;/&gt;&lt;property id=&quot;20307&quot; value=&quot;278&quot;/&gt;&lt;/object&gt;&lt;object type=&quot;3&quot; unique_id=&quot;10084&quot;&gt;&lt;property id=&quot;20148&quot; value=&quot;5&quot;/&gt;&lt;property id=&quot;20300&quot; value=&quot;Slide 21 - &amp;quot;Data Science/Identifying Arrest-Related Deaths&amp;quot;&quot;/&gt;&lt;property id=&quot;20307&quot; value=&quot;273&quot;/&gt;&lt;/object&gt;&lt;object type=&quot;3&quot; unique_id=&quot;10085&quot;&gt;&lt;property id=&quot;20148&quot; value=&quot;5&quot;/&gt;&lt;property id=&quot;20300&quot; value=&quot;Slide 22 - &amp;quot;Data Science/Arrest-Related Deaths Pipeline&amp;quot;&quot;/&gt;&lt;property id=&quot;20307&quot; value=&quot;274&quot;/&gt;&lt;/object&gt;&lt;object type=&quot;3&quot; unique_id=&quot;10086&quot;&gt;&lt;property id=&quot;20148&quot; value=&quot;5&quot;/&gt;&lt;property id=&quot;20300&quot; value=&quot;Slide 23 - &amp;quot;Data Science/Seizure Monitor&amp;quot;&quot;/&gt;&lt;property id=&quot;20307&quot; value=&quot;275&quot;/&gt;&lt;/object&gt;&lt;object type=&quot;3&quot; unique_id=&quot;10087&quot;&gt;&lt;property id=&quot;20148&quot; value=&quot;5&quot;/&gt;&lt;property id=&quot;20300&quot; value=&quot;Slide 24 - &amp;quot;Data Science/Seizure Monitor&amp;quot;&quot;/&gt;&lt;property id=&quot;20307&quot; value=&quot;276&quot;/&gt;&lt;/object&gt;&lt;object type=&quot;3&quot; unique_id=&quot;10088&quot;&gt;&lt;property id=&quot;20148&quot; value=&quot;5&quot;/&gt;&lt;property id=&quot;20300&quot; value=&quot;Slide 25 - &amp;quot;Peter M. Baumgartner Data Scientist MS, Analytics (North Carolina State University)&amp;quot;&quot;/&gt;&lt;property id=&quot;20307&quot; value=&quot;281&quot;/&gt;&lt;/object&gt;&lt;object type=&quot;3&quot; unique_id=&quot;10089&quot;&gt;&lt;property id=&quot;20148&quot; value=&quot;5&quot;/&gt;&lt;property id=&quot;20300&quot; value=&quot;Slide 26 - &amp;quot;10% Campaign—NC State CEFS&amp;quot;&quot;/&gt;&lt;property id=&quot;20307&quot; value=&quot;286&quot;/&gt;&lt;/object&gt;&lt;object type=&quot;3&quot; unique_id=&quot;10090&quot;&gt;&lt;property id=&quot;20148&quot; value=&quot;5&quot;/&gt;&lt;property id=&quot;20300&quot; value=&quot;Slide 27 - &amp;quot;10% Campaign Dashboard&amp;quot;&quot;/&gt;&lt;property id=&quot;20307&quot; value=&quot;287&quot;/&gt;&lt;/object&gt;&lt;object type=&quot;3&quot; unique_id=&quot;10091&quot;&gt;&lt;property id=&quot;20148&quot; value=&quot;5&quot;/&gt;&lt;property id=&quot;20300&quot; value=&quot;Slide 28 - &amp;quot;Defining the Project and Managing Ambiguity with Design Thinking&amp;quot;&quot;/&gt;&lt;property id=&quot;20307&quot; value=&quot;288&quot;/&gt;&lt;/object&gt;&lt;object type=&quot;3&quot; unique_id=&quot;10092&quot;&gt;&lt;property id=&quot;20148&quot; value=&quot;5&quot;/&gt;&lt;property id=&quot;20300&quot; value=&quot;Slide 29 - &amp;quot;Questions and Answers&amp;quot;&quot;/&gt;&lt;property id=&quot;20307&quot; value=&quot;289&quot;/&gt;&lt;/object&gt;&lt;/object&gt;&lt;object type=&quot;8&quot; unique_id=&quot;10123&quot;&gt;&lt;/object&gt;&lt;/object&gt;&lt;/database&gt;"/>
  <p:tag name="MMPROD_NEXTUNIQUEID" val="10009"/>
  <p:tag name="SECTOMILLISECCONVERTED" val="1"/>
</p:tagLst>
</file>

<file path=ppt/theme/theme1.xml><?xml version="1.0" encoding="utf-8"?>
<a:theme xmlns:a="http://schemas.openxmlformats.org/drawingml/2006/main" name="1_RTI Corporate">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6400</TotalTime>
  <Words>5456</Words>
  <Application>Microsoft Office PowerPoint</Application>
  <PresentationFormat>Widescreen</PresentationFormat>
  <Paragraphs>636</Paragraphs>
  <Slides>35</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Narrow</vt:lpstr>
      <vt:lpstr>Calibri</vt:lpstr>
      <vt:lpstr>Helvetica Neue Light</vt:lpstr>
      <vt:lpstr>Helvetica Neue Medium</vt:lpstr>
      <vt:lpstr>Wingdings</vt:lpstr>
      <vt:lpstr>1_RTI Corporate</vt:lpstr>
      <vt:lpstr> Center for Data Science  at RTI International </vt:lpstr>
      <vt:lpstr>RTI International</vt:lpstr>
      <vt:lpstr>RTI at a Glance</vt:lpstr>
      <vt:lpstr>What We Do</vt:lpstr>
      <vt:lpstr>RTI Services and Capabilities</vt:lpstr>
      <vt:lpstr>A Transformation</vt:lpstr>
      <vt:lpstr>2014 to Present:  RTI Center for Data Science</vt:lpstr>
      <vt:lpstr>Mission and Vision</vt:lpstr>
      <vt:lpstr>Live Your Team Values.  We Are Committed To…</vt:lpstr>
      <vt:lpstr>Tip to Tail Data Science</vt:lpstr>
      <vt:lpstr>CDS Capabilities in AI and Machine Learning</vt:lpstr>
      <vt:lpstr>Collaborative Problem Solving with Data Science</vt:lpstr>
      <vt:lpstr>Collaborative Problem Solving with Data Science</vt:lpstr>
      <vt:lpstr>Professional Development</vt:lpstr>
      <vt:lpstr>Identifying Arrest-Related Deaths:  The Problem</vt:lpstr>
      <vt:lpstr>Crowd-Sourced Lists </vt:lpstr>
      <vt:lpstr>BJS coverage assessment findings</vt:lpstr>
      <vt:lpstr>ARD Program 2015 Redesign:  Hybrid Approach to Data Collection</vt:lpstr>
      <vt:lpstr>Using Open Information Sources to Estimate Arrest-Related Deaths</vt:lpstr>
      <vt:lpstr>Media Alert Coding and Classification Pipeline</vt:lpstr>
      <vt:lpstr>Event Listener</vt:lpstr>
      <vt:lpstr>Event Listener: The Problem</vt:lpstr>
      <vt:lpstr>Text Processing: Exact Duplicates / Untrusted Domains</vt:lpstr>
      <vt:lpstr>Text Similarity Detector: TF-IDF Similarity</vt:lpstr>
      <vt:lpstr>Text Similarity Detector: Entity Similarity</vt:lpstr>
      <vt:lpstr>Relevancy Classifier</vt:lpstr>
      <vt:lpstr>Web Front End </vt:lpstr>
      <vt:lpstr>Overall reduction in article volume </vt:lpstr>
      <vt:lpstr>Other considerations</vt:lpstr>
      <vt:lpstr>Identifying Arrest-Related Deaths:  Results</vt:lpstr>
      <vt:lpstr>Program Findings</vt:lpstr>
      <vt:lpstr>Identifying Arrest-Related Deaths:  Impact</vt:lpstr>
      <vt:lpstr>Made Possible By… </vt:lpstr>
      <vt:lpstr>What else could we track from news articles?</vt:lpstr>
      <vt:lpstr>Thank You!  Gayle Bieler Jason Nance </vt:lpstr>
    </vt:vector>
  </TitlesOfParts>
  <Company>RTI International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Hill, Craig A.</dc:creator>
  <cp:lastModifiedBy>Super Mario</cp:lastModifiedBy>
  <cp:revision>1103</cp:revision>
  <cp:lastPrinted>2018-06-11T17:50:07Z</cp:lastPrinted>
  <dcterms:created xsi:type="dcterms:W3CDTF">2016-11-02T15:31:39Z</dcterms:created>
  <dcterms:modified xsi:type="dcterms:W3CDTF">2019-04-06T03:06:25Z</dcterms:modified>
</cp:coreProperties>
</file>